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9"/>
  </p:notesMasterIdLst>
  <p:handoutMasterIdLst>
    <p:handoutMasterId r:id="rId50"/>
  </p:handoutMasterIdLst>
  <p:sldIdLst>
    <p:sldId id="256" r:id="rId5"/>
    <p:sldId id="324" r:id="rId6"/>
    <p:sldId id="326" r:id="rId7"/>
    <p:sldId id="328" r:id="rId8"/>
    <p:sldId id="325" r:id="rId9"/>
    <p:sldId id="329" r:id="rId10"/>
    <p:sldId id="330" r:id="rId11"/>
    <p:sldId id="331" r:id="rId12"/>
    <p:sldId id="332" r:id="rId13"/>
    <p:sldId id="334" r:id="rId14"/>
    <p:sldId id="335" r:id="rId15"/>
    <p:sldId id="338" r:id="rId16"/>
    <p:sldId id="339" r:id="rId17"/>
    <p:sldId id="336" r:id="rId18"/>
    <p:sldId id="337" r:id="rId19"/>
    <p:sldId id="1399" r:id="rId20"/>
    <p:sldId id="333" r:id="rId21"/>
    <p:sldId id="1395" r:id="rId22"/>
    <p:sldId id="1397" r:id="rId23"/>
    <p:sldId id="1365" r:id="rId24"/>
    <p:sldId id="1398" r:id="rId25"/>
    <p:sldId id="1400" r:id="rId26"/>
    <p:sldId id="1401" r:id="rId27"/>
    <p:sldId id="1402" r:id="rId28"/>
    <p:sldId id="1403" r:id="rId29"/>
    <p:sldId id="1404" r:id="rId30"/>
    <p:sldId id="318" r:id="rId31"/>
    <p:sldId id="322" r:id="rId32"/>
    <p:sldId id="1438" r:id="rId33"/>
    <p:sldId id="1439" r:id="rId34"/>
    <p:sldId id="1440" r:id="rId35"/>
    <p:sldId id="1441" r:id="rId36"/>
    <p:sldId id="1442" r:id="rId37"/>
    <p:sldId id="1443" r:id="rId38"/>
    <p:sldId id="1405" r:id="rId39"/>
    <p:sldId id="1406" r:id="rId40"/>
    <p:sldId id="1407" r:id="rId41"/>
    <p:sldId id="1416" r:id="rId42"/>
    <p:sldId id="1435" r:id="rId43"/>
    <p:sldId id="1425" r:id="rId44"/>
    <p:sldId id="1426" r:id="rId45"/>
    <p:sldId id="1427" r:id="rId46"/>
    <p:sldId id="1428" r:id="rId47"/>
    <p:sldId id="1429" r:id="rId48"/>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Times New Roman CE" panose="02020603050405020304" pitchFamily="18" charset="0"/>
      <p:regular r:id="rId55"/>
      <p:bold r:id="rId56"/>
      <p:italic r:id="rId57"/>
      <p:boldItalic r:id="rId58"/>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5250" autoAdjust="0"/>
  </p:normalViewPr>
  <p:slideViewPr>
    <p:cSldViewPr snapToGrid="0">
      <p:cViewPr varScale="1">
        <p:scale>
          <a:sx n="42" d="100"/>
          <a:sy n="42" d="100"/>
        </p:scale>
        <p:origin x="62" y="93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289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font" Target="fonts/font5.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ADE46DC-61A8-46B1-B8C9-BBF86F71AC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8D895E0A-D3F0-4656-BBCD-80A9865724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1F4C8A-A48C-4E58-BB2E-37E888725D80}" type="datetimeFigureOut">
              <a:rPr lang="cs-CZ" smtClean="0"/>
              <a:t>25.02.2020</a:t>
            </a:fld>
            <a:endParaRPr lang="cs-CZ"/>
          </a:p>
        </p:txBody>
      </p:sp>
      <p:sp>
        <p:nvSpPr>
          <p:cNvPr id="4" name="Zástupný symbol pro zápatí 3">
            <a:extLst>
              <a:ext uri="{FF2B5EF4-FFF2-40B4-BE49-F238E27FC236}">
                <a16:creationId xmlns:a16="http://schemas.microsoft.com/office/drawing/2014/main" id="{895A22C1-0776-4FEE-9A20-52C74E6D0A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45AC7678-B73E-421C-9E33-C768A8D1A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5BFCC5-44E6-49CA-83CB-649DB4519448}" type="slidenum">
              <a:rPr lang="cs-CZ" smtClean="0"/>
              <a:t>‹#›</a:t>
            </a:fld>
            <a:endParaRPr lang="cs-CZ"/>
          </a:p>
        </p:txBody>
      </p:sp>
    </p:spTree>
    <p:extLst>
      <p:ext uri="{BB962C8B-B14F-4D97-AF65-F5344CB8AC3E}">
        <p14:creationId xmlns:p14="http://schemas.microsoft.com/office/powerpoint/2010/main" val="177892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1B5ED-CEEC-42FD-8CA7-28303AC3F3EF}" type="datetimeFigureOut">
              <a:rPr lang="cs-CZ" smtClean="0"/>
              <a:t>25.02.2020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9EC18-26D0-45E2-AC2C-BD6041756C6B}" type="slidenum">
              <a:rPr lang="cs-CZ" smtClean="0"/>
              <a:t>‹#›</a:t>
            </a:fld>
            <a:endParaRPr lang="cs-CZ"/>
          </a:p>
        </p:txBody>
      </p:sp>
    </p:spTree>
    <p:extLst>
      <p:ext uri="{BB962C8B-B14F-4D97-AF65-F5344CB8AC3E}">
        <p14:creationId xmlns:p14="http://schemas.microsoft.com/office/powerpoint/2010/main" val="66372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cs.wikipedia.org/wiki/Lidsk%C3%A1_pr%C3%A1va_v_%C4%8Cesku" TargetMode="External"/><Relationship Id="rId13" Type="http://schemas.openxmlformats.org/officeDocument/2006/relationships/hyperlink" Target="https://cs.wikipedia.org/wiki/1965" TargetMode="External"/><Relationship Id="rId18" Type="http://schemas.openxmlformats.org/officeDocument/2006/relationships/hyperlink" Target="https://cs.wikipedia.org/wiki/Parlament_%C4%8Cesk%C3%A9_republiky" TargetMode="External"/><Relationship Id="rId3" Type="http://schemas.openxmlformats.org/officeDocument/2006/relationships/hyperlink" Target="https://cs.wikipedia.org/wiki/Smlouva" TargetMode="External"/><Relationship Id="rId7" Type="http://schemas.openxmlformats.org/officeDocument/2006/relationships/hyperlink" Target="https://cs.wikipedia.org/wiki/%C3%9Amluva_o_ochran%C4%9B_lidsk%C3%BDch_pr%C3%A1v_a_z%C3%A1kladn%C3%ADch_svobod" TargetMode="External"/><Relationship Id="rId12" Type="http://schemas.openxmlformats.org/officeDocument/2006/relationships/hyperlink" Target="https://cs.wikipedia.org/wiki/1961" TargetMode="External"/><Relationship Id="rId17" Type="http://schemas.openxmlformats.org/officeDocument/2006/relationships/hyperlink" Target="https://cs.wikipedia.org/wiki/1999" TargetMode="External"/><Relationship Id="rId2" Type="http://schemas.openxmlformats.org/officeDocument/2006/relationships/slide" Target="../slides/slide7.xml"/><Relationship Id="rId16" Type="http://schemas.openxmlformats.org/officeDocument/2006/relationships/hyperlink" Target="https://cs.wikipedia.org/wiki/%C4%8Cesko" TargetMode="External"/><Relationship Id="rId1" Type="http://schemas.openxmlformats.org/officeDocument/2006/relationships/notesMaster" Target="../notesMasters/notesMaster1.xml"/><Relationship Id="rId6" Type="http://schemas.openxmlformats.org/officeDocument/2006/relationships/hyperlink" Target="https://cs.wikipedia.org/wiki/Rada_Evropy" TargetMode="External"/><Relationship Id="rId11" Type="http://schemas.openxmlformats.org/officeDocument/2006/relationships/hyperlink" Target="https://cs.wikipedia.org/wiki/Evropsk%C3%A1_soci%C3%A1ln%C3%AD_charta#cite_note-:0-2" TargetMode="External"/><Relationship Id="rId5" Type="http://schemas.openxmlformats.org/officeDocument/2006/relationships/hyperlink" Target="https://cs.wikipedia.org/wiki/Ratifikace" TargetMode="External"/><Relationship Id="rId15" Type="http://schemas.openxmlformats.org/officeDocument/2006/relationships/hyperlink" Target="https://cs.wikipedia.org/wiki/1992" TargetMode="External"/><Relationship Id="rId10" Type="http://schemas.openxmlformats.org/officeDocument/2006/relationships/hyperlink" Target="https://cs.wikipedia.org/wiki/Evropsk%C3%A1_soci%C3%A1ln%C3%AD_charta#cite_note-1" TargetMode="External"/><Relationship Id="rId4" Type="http://schemas.openxmlformats.org/officeDocument/2006/relationships/hyperlink" Target="https://cs.wikipedia.org/wiki/Soci%C3%A1ln%C3%AD" TargetMode="External"/><Relationship Id="rId9" Type="http://schemas.openxmlformats.org/officeDocument/2006/relationships/hyperlink" Target="https://cs.wikipedia.org/wiki/Soci%C3%A1ln%C3%AD_politika_EU" TargetMode="External"/><Relationship Id="rId14" Type="http://schemas.openxmlformats.org/officeDocument/2006/relationships/hyperlink" Target="https://cs.wikipedia.org/wiki/%C5%A0trasburk"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cs.wikipedia.org/wiki/Lidsk%C3%A1_pr%C3%A1va_v_%C4%8Cesku" TargetMode="External"/><Relationship Id="rId13" Type="http://schemas.openxmlformats.org/officeDocument/2006/relationships/hyperlink" Target="https://cs.wikipedia.org/wiki/1965" TargetMode="External"/><Relationship Id="rId18" Type="http://schemas.openxmlformats.org/officeDocument/2006/relationships/hyperlink" Target="https://cs.wikipedia.org/wiki/Parlament_%C4%8Cesk%C3%A9_republiky" TargetMode="External"/><Relationship Id="rId3" Type="http://schemas.openxmlformats.org/officeDocument/2006/relationships/hyperlink" Target="https://cs.wikipedia.org/wiki/Smlouva" TargetMode="External"/><Relationship Id="rId7" Type="http://schemas.openxmlformats.org/officeDocument/2006/relationships/hyperlink" Target="https://cs.wikipedia.org/wiki/%C3%9Amluva_o_ochran%C4%9B_lidsk%C3%BDch_pr%C3%A1v_a_z%C3%A1kladn%C3%ADch_svobod" TargetMode="External"/><Relationship Id="rId12" Type="http://schemas.openxmlformats.org/officeDocument/2006/relationships/hyperlink" Target="https://cs.wikipedia.org/wiki/1961" TargetMode="External"/><Relationship Id="rId17" Type="http://schemas.openxmlformats.org/officeDocument/2006/relationships/hyperlink" Target="https://cs.wikipedia.org/wiki/1999" TargetMode="External"/><Relationship Id="rId2" Type="http://schemas.openxmlformats.org/officeDocument/2006/relationships/slide" Target="../slides/slide8.xml"/><Relationship Id="rId16" Type="http://schemas.openxmlformats.org/officeDocument/2006/relationships/hyperlink" Target="https://cs.wikipedia.org/wiki/%C4%8Cesko" TargetMode="External"/><Relationship Id="rId1" Type="http://schemas.openxmlformats.org/officeDocument/2006/relationships/notesMaster" Target="../notesMasters/notesMaster1.xml"/><Relationship Id="rId6" Type="http://schemas.openxmlformats.org/officeDocument/2006/relationships/hyperlink" Target="https://cs.wikipedia.org/wiki/Rada_Evropy" TargetMode="External"/><Relationship Id="rId11" Type="http://schemas.openxmlformats.org/officeDocument/2006/relationships/hyperlink" Target="https://cs.wikipedia.org/wiki/Evropsk%C3%A1_soci%C3%A1ln%C3%AD_charta#cite_note-:0-2" TargetMode="External"/><Relationship Id="rId5" Type="http://schemas.openxmlformats.org/officeDocument/2006/relationships/hyperlink" Target="https://cs.wikipedia.org/wiki/Ratifikace" TargetMode="External"/><Relationship Id="rId15" Type="http://schemas.openxmlformats.org/officeDocument/2006/relationships/hyperlink" Target="https://cs.wikipedia.org/wiki/1992" TargetMode="External"/><Relationship Id="rId10" Type="http://schemas.openxmlformats.org/officeDocument/2006/relationships/hyperlink" Target="https://cs.wikipedia.org/wiki/Evropsk%C3%A1_soci%C3%A1ln%C3%AD_charta#cite_note-1" TargetMode="External"/><Relationship Id="rId4" Type="http://schemas.openxmlformats.org/officeDocument/2006/relationships/hyperlink" Target="https://cs.wikipedia.org/wiki/Soci%C3%A1ln%C3%AD" TargetMode="External"/><Relationship Id="rId9" Type="http://schemas.openxmlformats.org/officeDocument/2006/relationships/hyperlink" Target="https://cs.wikipedia.org/wiki/Soci%C3%A1ln%C3%AD_politika_EU" TargetMode="External"/><Relationship Id="rId14" Type="http://schemas.openxmlformats.org/officeDocument/2006/relationships/hyperlink" Target="https://cs.wikipedia.org/wiki/%C5%A0trasburk"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cs.wikipedia.org/wiki/Lidsk%C3%A1_pr%C3%A1va_v_%C4%8Cesku" TargetMode="External"/><Relationship Id="rId13" Type="http://schemas.openxmlformats.org/officeDocument/2006/relationships/hyperlink" Target="https://cs.wikipedia.org/wiki/1965" TargetMode="External"/><Relationship Id="rId18" Type="http://schemas.openxmlformats.org/officeDocument/2006/relationships/hyperlink" Target="https://cs.wikipedia.org/wiki/Parlament_%C4%8Cesk%C3%A9_republiky" TargetMode="External"/><Relationship Id="rId3" Type="http://schemas.openxmlformats.org/officeDocument/2006/relationships/hyperlink" Target="https://cs.wikipedia.org/wiki/Smlouva" TargetMode="External"/><Relationship Id="rId7" Type="http://schemas.openxmlformats.org/officeDocument/2006/relationships/hyperlink" Target="https://cs.wikipedia.org/wiki/%C3%9Amluva_o_ochran%C4%9B_lidsk%C3%BDch_pr%C3%A1v_a_z%C3%A1kladn%C3%ADch_svobod" TargetMode="External"/><Relationship Id="rId12" Type="http://schemas.openxmlformats.org/officeDocument/2006/relationships/hyperlink" Target="https://cs.wikipedia.org/wiki/1961" TargetMode="External"/><Relationship Id="rId17" Type="http://schemas.openxmlformats.org/officeDocument/2006/relationships/hyperlink" Target="https://cs.wikipedia.org/wiki/1999" TargetMode="External"/><Relationship Id="rId2" Type="http://schemas.openxmlformats.org/officeDocument/2006/relationships/slide" Target="../slides/slide9.xml"/><Relationship Id="rId16" Type="http://schemas.openxmlformats.org/officeDocument/2006/relationships/hyperlink" Target="https://cs.wikipedia.org/wiki/%C4%8Cesko" TargetMode="External"/><Relationship Id="rId1" Type="http://schemas.openxmlformats.org/officeDocument/2006/relationships/notesMaster" Target="../notesMasters/notesMaster1.xml"/><Relationship Id="rId6" Type="http://schemas.openxmlformats.org/officeDocument/2006/relationships/hyperlink" Target="https://cs.wikipedia.org/wiki/Rada_Evropy" TargetMode="External"/><Relationship Id="rId11" Type="http://schemas.openxmlformats.org/officeDocument/2006/relationships/hyperlink" Target="https://cs.wikipedia.org/wiki/Evropsk%C3%A1_soci%C3%A1ln%C3%AD_charta#cite_note-:0-2" TargetMode="External"/><Relationship Id="rId5" Type="http://schemas.openxmlformats.org/officeDocument/2006/relationships/hyperlink" Target="https://cs.wikipedia.org/wiki/Ratifikace" TargetMode="External"/><Relationship Id="rId15" Type="http://schemas.openxmlformats.org/officeDocument/2006/relationships/hyperlink" Target="https://cs.wikipedia.org/wiki/1992" TargetMode="External"/><Relationship Id="rId10" Type="http://schemas.openxmlformats.org/officeDocument/2006/relationships/hyperlink" Target="https://cs.wikipedia.org/wiki/Evropsk%C3%A1_soci%C3%A1ln%C3%AD_charta#cite_note-1" TargetMode="External"/><Relationship Id="rId4" Type="http://schemas.openxmlformats.org/officeDocument/2006/relationships/hyperlink" Target="https://cs.wikipedia.org/wiki/Soci%C3%A1ln%C3%AD" TargetMode="External"/><Relationship Id="rId9" Type="http://schemas.openxmlformats.org/officeDocument/2006/relationships/hyperlink" Target="https://cs.wikipedia.org/wiki/Soci%C3%A1ln%C3%AD_politika_EU" TargetMode="External"/><Relationship Id="rId14" Type="http://schemas.openxmlformats.org/officeDocument/2006/relationships/hyperlink" Target="https://cs.wikipedia.org/wiki/%C5%A0trasburk"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2</a:t>
            </a:fld>
            <a:endParaRPr lang="cs-CZ"/>
          </a:p>
        </p:txBody>
      </p:sp>
    </p:spTree>
    <p:extLst>
      <p:ext uri="{BB962C8B-B14F-4D97-AF65-F5344CB8AC3E}">
        <p14:creationId xmlns:p14="http://schemas.microsoft.com/office/powerpoint/2010/main" val="68332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17</a:t>
            </a:fld>
            <a:endParaRPr lang="cs-CZ"/>
          </a:p>
        </p:txBody>
      </p:sp>
    </p:spTree>
    <p:extLst>
      <p:ext uri="{BB962C8B-B14F-4D97-AF65-F5344CB8AC3E}">
        <p14:creationId xmlns:p14="http://schemas.microsoft.com/office/powerpoint/2010/main" val="1650859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18</a:t>
            </a:fld>
            <a:endParaRPr lang="cs-CZ"/>
          </a:p>
        </p:txBody>
      </p:sp>
    </p:spTree>
    <p:extLst>
      <p:ext uri="{BB962C8B-B14F-4D97-AF65-F5344CB8AC3E}">
        <p14:creationId xmlns:p14="http://schemas.microsoft.com/office/powerpoint/2010/main" val="4900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19</a:t>
            </a:fld>
            <a:endParaRPr lang="cs-CZ"/>
          </a:p>
        </p:txBody>
      </p:sp>
    </p:spTree>
    <p:extLst>
      <p:ext uri="{BB962C8B-B14F-4D97-AF65-F5344CB8AC3E}">
        <p14:creationId xmlns:p14="http://schemas.microsoft.com/office/powerpoint/2010/main" val="252315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3</a:t>
            </a:fld>
            <a:endParaRPr lang="cs-CZ"/>
          </a:p>
        </p:txBody>
      </p:sp>
    </p:spTree>
    <p:extLst>
      <p:ext uri="{BB962C8B-B14F-4D97-AF65-F5344CB8AC3E}">
        <p14:creationId xmlns:p14="http://schemas.microsoft.com/office/powerpoint/2010/main" val="676114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27</a:t>
            </a:fld>
            <a:endParaRPr lang="cs-CZ"/>
          </a:p>
        </p:txBody>
      </p:sp>
    </p:spTree>
    <p:extLst>
      <p:ext uri="{BB962C8B-B14F-4D97-AF65-F5344CB8AC3E}">
        <p14:creationId xmlns:p14="http://schemas.microsoft.com/office/powerpoint/2010/main" val="1687125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28</a:t>
            </a:fld>
            <a:endParaRPr lang="cs-CZ"/>
          </a:p>
        </p:txBody>
      </p:sp>
    </p:spTree>
    <p:extLst>
      <p:ext uri="{BB962C8B-B14F-4D97-AF65-F5344CB8AC3E}">
        <p14:creationId xmlns:p14="http://schemas.microsoft.com/office/powerpoint/2010/main" val="182307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4</a:t>
            </a:fld>
            <a:endParaRPr lang="cs-CZ"/>
          </a:p>
        </p:txBody>
      </p:sp>
    </p:spTree>
    <p:extLst>
      <p:ext uri="{BB962C8B-B14F-4D97-AF65-F5344CB8AC3E}">
        <p14:creationId xmlns:p14="http://schemas.microsoft.com/office/powerpoint/2010/main" val="11946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5</a:t>
            </a:fld>
            <a:endParaRPr lang="cs-CZ"/>
          </a:p>
        </p:txBody>
      </p:sp>
    </p:spTree>
    <p:extLst>
      <p:ext uri="{BB962C8B-B14F-4D97-AF65-F5344CB8AC3E}">
        <p14:creationId xmlns:p14="http://schemas.microsoft.com/office/powerpoint/2010/main" val="257729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Česká a Slovenská Federativní Republika prohlašuje, že po dobu pěti let, která se bude mlčky prodlužovat vždy o období dalších pěti let, pokud Česká a Slovenská Federativní Republika své prohlášení neodvolá před uplynutím probíhajícího období:</a:t>
            </a:r>
          </a:p>
          <a:p>
            <a:r>
              <a:rPr lang="cs-CZ" i="1" dirty="0"/>
              <a:t>a)</a:t>
            </a:r>
            <a:r>
              <a:rPr lang="cs-CZ" dirty="0"/>
              <a:t> uznává pravomoc Evropské komise pro lidská práva přijímat podle článku 25 Úmluvy stížnosti osob, nevládních organizací nebo skupin osob považujících se za poškozené v důsledku porušení práv přiznaných Úmluvou o ochraně lidských práv a základních svobod, články 1-4 Protokolu č. 4 a články 1-5 Protokolu č. 7, pokud k porušení práv vyplývajících z těchto dokumentů došlo po nabytí jejich platnosti pro Českou a Slovenskou Federativní Republiku;</a:t>
            </a:r>
          </a:p>
          <a:p>
            <a:r>
              <a:rPr lang="cs-CZ" i="1" dirty="0"/>
              <a:t>b)</a:t>
            </a:r>
            <a:r>
              <a:rPr lang="cs-CZ" dirty="0"/>
              <a:t> uznává na základě vzájemnosti pravomoc Evropského soudu pro lidská práva podle článku 46 Úmluvy o ochraně lidských práv a základních svobod k výkladu a použití Úmluvy, článků 1-4 Protokolu č. 4 a článků 1-5 Protokolu č. 7, pokud k porušení práv vyplývajících z těchto dokumentů došlo po nabytí jejich platnosti pro Českou a Slovenskou Federativní Republiku.</a:t>
            </a:r>
          </a:p>
          <a:p>
            <a:r>
              <a:rPr lang="cs-CZ" dirty="0"/>
              <a:t>Úmluva vstoupila v platnost na základě svého článku 66 odst. 2 dnem 3. září 1953. Pro Českou a Slovenskou Federativní Republiku vstoupila v platnost v souladu s článkem 66 odst. 3 dnem 18. března 1992.</a:t>
            </a:r>
          </a:p>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6</a:t>
            </a:fld>
            <a:endParaRPr lang="cs-CZ"/>
          </a:p>
        </p:txBody>
      </p:sp>
    </p:spTree>
    <p:extLst>
      <p:ext uri="{BB962C8B-B14F-4D97-AF65-F5344CB8AC3E}">
        <p14:creationId xmlns:p14="http://schemas.microsoft.com/office/powerpoint/2010/main" val="2648366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Evropská sociální charta</a:t>
            </a:r>
            <a:r>
              <a:rPr lang="cs-CZ" dirty="0"/>
              <a:t> je mezinárodní </a:t>
            </a:r>
            <a:r>
              <a:rPr lang="cs-CZ" dirty="0">
                <a:hlinkClick r:id="rId3" tooltip="Smlouva"/>
              </a:rPr>
              <a:t>smlouva</a:t>
            </a:r>
            <a:r>
              <a:rPr lang="cs-CZ" dirty="0"/>
              <a:t> o </a:t>
            </a:r>
            <a:r>
              <a:rPr lang="cs-CZ" dirty="0">
                <a:hlinkClick r:id="rId4" tooltip="Sociální"/>
              </a:rPr>
              <a:t>sociálních</a:t>
            </a:r>
            <a:r>
              <a:rPr lang="cs-CZ" dirty="0"/>
              <a:t> a hospodářských právech </a:t>
            </a:r>
            <a:r>
              <a:rPr lang="cs-CZ" dirty="0">
                <a:hlinkClick r:id="rId5" tooltip="Ratifikace"/>
              </a:rPr>
              <a:t>ratifikovaná</a:t>
            </a:r>
            <a:r>
              <a:rPr lang="cs-CZ" dirty="0"/>
              <a:t> členskými státy </a:t>
            </a:r>
            <a:r>
              <a:rPr lang="cs-CZ" dirty="0">
                <a:hlinkClick r:id="rId6" tooltip="Rada Evropy"/>
              </a:rPr>
              <a:t>Rady Evropy</a:t>
            </a:r>
            <a:r>
              <a:rPr lang="cs-CZ" dirty="0"/>
              <a:t>. Spolu s </a:t>
            </a:r>
            <a:r>
              <a:rPr lang="cs-CZ" dirty="0">
                <a:hlinkClick r:id="rId7" tooltip="Úmluva o ochraně lidských práv a základních svobod"/>
              </a:rPr>
              <a:t>Evropskou úmluvou o ochraně lidských práv a základních svobod</a:t>
            </a:r>
            <a:r>
              <a:rPr lang="cs-CZ" dirty="0"/>
              <a:t> je jedním ze dvou základních pilířů smluvního systému ochrany </a:t>
            </a:r>
            <a:r>
              <a:rPr lang="cs-CZ" dirty="0">
                <a:hlinkClick r:id="rId8" tooltip="Lidská práva v Česku"/>
              </a:rPr>
              <a:t>lidských práv</a:t>
            </a:r>
            <a:r>
              <a:rPr lang="cs-CZ" dirty="0"/>
              <a:t> v členských zemích </a:t>
            </a:r>
            <a:r>
              <a:rPr lang="cs-CZ" dirty="0">
                <a:hlinkClick r:id="rId6" tooltip="Rada Evropy"/>
              </a:rPr>
              <a:t>Rady Evropy</a:t>
            </a:r>
            <a:r>
              <a:rPr lang="cs-CZ" dirty="0"/>
              <a:t> a měla velký význam pro rozvoj </a:t>
            </a:r>
            <a:r>
              <a:rPr lang="cs-CZ" dirty="0">
                <a:hlinkClick r:id="rId9" tooltip="Sociální politika EU"/>
              </a:rPr>
              <a:t>sociální politiky</a:t>
            </a:r>
            <a:r>
              <a:rPr lang="cs-CZ" dirty="0"/>
              <a:t> na evropské úrovni.</a:t>
            </a:r>
            <a:r>
              <a:rPr lang="cs-CZ" baseline="30000" dirty="0">
                <a:hlinkClick r:id="rId10"/>
              </a:rPr>
              <a:t>[1]</a:t>
            </a:r>
            <a:r>
              <a:rPr lang="cs-CZ" dirty="0"/>
              <a:t> Ustanovení Charty, jež smluvní strany přijaly, představují nezpochybnitelné mezinárodněprávní závazky na ochranu </a:t>
            </a:r>
            <a:r>
              <a:rPr lang="cs-CZ" dirty="0">
                <a:hlinkClick r:id="rId8" tooltip="Lidská práva v Česku"/>
              </a:rPr>
              <a:t>lidských práv</a:t>
            </a:r>
            <a:r>
              <a:rPr lang="cs-CZ" dirty="0"/>
              <a:t>. Navíc tato úmluva významně přispěla k tvorbě evropských standardů lidských práv v sociální a hospodářské oblasti.</a:t>
            </a:r>
            <a:r>
              <a:rPr lang="cs-CZ" baseline="30000" dirty="0">
                <a:hlinkClick r:id="rId11"/>
              </a:rPr>
              <a:t>[2]</a:t>
            </a:r>
            <a:r>
              <a:rPr lang="cs-CZ" dirty="0"/>
              <a:t> </a:t>
            </a:r>
          </a:p>
          <a:p>
            <a:r>
              <a:rPr lang="cs-CZ" dirty="0"/>
              <a:t>První verze Charty byla přijata dne 18. října </a:t>
            </a:r>
            <a:r>
              <a:rPr lang="cs-CZ" dirty="0">
                <a:hlinkClick r:id="rId12" tooltip="1961"/>
              </a:rPr>
              <a:t>1961</a:t>
            </a:r>
            <a:r>
              <a:rPr lang="cs-CZ" dirty="0"/>
              <a:t> v Turíně a pro své původní signatáře vstoupila v platnost 26. února </a:t>
            </a:r>
            <a:r>
              <a:rPr lang="cs-CZ" dirty="0">
                <a:hlinkClick r:id="rId13" tooltip="1965"/>
              </a:rPr>
              <a:t>1965</a:t>
            </a:r>
            <a:r>
              <a:rPr lang="cs-CZ" dirty="0"/>
              <a:t>. Jménem České a Slovenské Federativní Republiky byla Evropská sociální charta podepsána ve </a:t>
            </a:r>
            <a:r>
              <a:rPr lang="cs-CZ" dirty="0">
                <a:hlinkClick r:id="rId14" tooltip="Štrasburk"/>
              </a:rPr>
              <a:t>Štrasburku</a:t>
            </a:r>
            <a:r>
              <a:rPr lang="cs-CZ" dirty="0"/>
              <a:t> dne 27. května </a:t>
            </a:r>
            <a:r>
              <a:rPr lang="cs-CZ" dirty="0">
                <a:hlinkClick r:id="rId15" tooltip="1992"/>
              </a:rPr>
              <a:t>1992</a:t>
            </a:r>
            <a:r>
              <a:rPr lang="cs-CZ" dirty="0"/>
              <a:t>. Pro </a:t>
            </a:r>
            <a:r>
              <a:rPr lang="cs-CZ" dirty="0">
                <a:hlinkClick r:id="rId16" tooltip="Česko"/>
              </a:rPr>
              <a:t>Českou republiku</a:t>
            </a:r>
            <a:r>
              <a:rPr lang="cs-CZ" dirty="0"/>
              <a:t> vstoupila v platnost dne 3. prosince </a:t>
            </a:r>
            <a:r>
              <a:rPr lang="cs-CZ" dirty="0">
                <a:hlinkClick r:id="rId17" tooltip="1999"/>
              </a:rPr>
              <a:t>1999</a:t>
            </a:r>
            <a:r>
              <a:rPr lang="cs-CZ" dirty="0"/>
              <a:t> po vyslovení souhlasu </a:t>
            </a:r>
            <a:r>
              <a:rPr lang="cs-CZ" dirty="0">
                <a:hlinkClick r:id="rId18" tooltip="Parlament České republiky"/>
              </a:rPr>
              <a:t>Parlamentu České republiky</a:t>
            </a:r>
            <a:r>
              <a:rPr lang="cs-CZ" dirty="0"/>
              <a:t> a uzavření procesu ratifikace. </a:t>
            </a:r>
          </a:p>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7</a:t>
            </a:fld>
            <a:endParaRPr lang="cs-CZ"/>
          </a:p>
        </p:txBody>
      </p:sp>
    </p:spTree>
    <p:extLst>
      <p:ext uri="{BB962C8B-B14F-4D97-AF65-F5344CB8AC3E}">
        <p14:creationId xmlns:p14="http://schemas.microsoft.com/office/powerpoint/2010/main" val="64550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Evropská sociální charta</a:t>
            </a:r>
            <a:r>
              <a:rPr lang="cs-CZ" dirty="0"/>
              <a:t> je mezinárodní </a:t>
            </a:r>
            <a:r>
              <a:rPr lang="cs-CZ" dirty="0">
                <a:hlinkClick r:id="rId3" tooltip="Smlouva"/>
              </a:rPr>
              <a:t>smlouva</a:t>
            </a:r>
            <a:r>
              <a:rPr lang="cs-CZ" dirty="0"/>
              <a:t> o </a:t>
            </a:r>
            <a:r>
              <a:rPr lang="cs-CZ" dirty="0">
                <a:hlinkClick r:id="rId4" tooltip="Sociální"/>
              </a:rPr>
              <a:t>sociálních</a:t>
            </a:r>
            <a:r>
              <a:rPr lang="cs-CZ" dirty="0"/>
              <a:t> a hospodářských právech </a:t>
            </a:r>
            <a:r>
              <a:rPr lang="cs-CZ" dirty="0">
                <a:hlinkClick r:id="rId5" tooltip="Ratifikace"/>
              </a:rPr>
              <a:t>ratifikovaná</a:t>
            </a:r>
            <a:r>
              <a:rPr lang="cs-CZ" dirty="0"/>
              <a:t> členskými státy </a:t>
            </a:r>
            <a:r>
              <a:rPr lang="cs-CZ" dirty="0">
                <a:hlinkClick r:id="rId6" tooltip="Rada Evropy"/>
              </a:rPr>
              <a:t>Rady Evropy</a:t>
            </a:r>
            <a:r>
              <a:rPr lang="cs-CZ" dirty="0"/>
              <a:t>. Spolu s </a:t>
            </a:r>
            <a:r>
              <a:rPr lang="cs-CZ" dirty="0">
                <a:hlinkClick r:id="rId7" tooltip="Úmluva o ochraně lidských práv a základních svobod"/>
              </a:rPr>
              <a:t>Evropskou úmluvou o ochraně lidských práv a základních svobod</a:t>
            </a:r>
            <a:r>
              <a:rPr lang="cs-CZ" dirty="0"/>
              <a:t> je jedním ze dvou základních pilířů smluvního systému ochrany </a:t>
            </a:r>
            <a:r>
              <a:rPr lang="cs-CZ" dirty="0">
                <a:hlinkClick r:id="rId8" tooltip="Lidská práva v Česku"/>
              </a:rPr>
              <a:t>lidských práv</a:t>
            </a:r>
            <a:r>
              <a:rPr lang="cs-CZ" dirty="0"/>
              <a:t> v členských zemích </a:t>
            </a:r>
            <a:r>
              <a:rPr lang="cs-CZ" dirty="0">
                <a:hlinkClick r:id="rId6" tooltip="Rada Evropy"/>
              </a:rPr>
              <a:t>Rady Evropy</a:t>
            </a:r>
            <a:r>
              <a:rPr lang="cs-CZ" dirty="0"/>
              <a:t> a měla velký význam pro rozvoj </a:t>
            </a:r>
            <a:r>
              <a:rPr lang="cs-CZ" dirty="0">
                <a:hlinkClick r:id="rId9" tooltip="Sociální politika EU"/>
              </a:rPr>
              <a:t>sociální politiky</a:t>
            </a:r>
            <a:r>
              <a:rPr lang="cs-CZ" dirty="0"/>
              <a:t> na evropské úrovni.</a:t>
            </a:r>
            <a:r>
              <a:rPr lang="cs-CZ" baseline="30000" dirty="0">
                <a:hlinkClick r:id="rId10"/>
              </a:rPr>
              <a:t>[1]</a:t>
            </a:r>
            <a:r>
              <a:rPr lang="cs-CZ" dirty="0"/>
              <a:t> Ustanovení Charty, jež smluvní strany přijaly, představují nezpochybnitelné mezinárodněprávní závazky na ochranu </a:t>
            </a:r>
            <a:r>
              <a:rPr lang="cs-CZ" dirty="0">
                <a:hlinkClick r:id="rId8" tooltip="Lidská práva v Česku"/>
              </a:rPr>
              <a:t>lidských práv</a:t>
            </a:r>
            <a:r>
              <a:rPr lang="cs-CZ" dirty="0"/>
              <a:t>. Navíc tato úmluva významně přispěla k tvorbě evropských standardů lidských práv v sociální a hospodářské oblasti.</a:t>
            </a:r>
            <a:r>
              <a:rPr lang="cs-CZ" baseline="30000" dirty="0">
                <a:hlinkClick r:id="rId11"/>
              </a:rPr>
              <a:t>[2]</a:t>
            </a:r>
            <a:r>
              <a:rPr lang="cs-CZ" dirty="0"/>
              <a:t> </a:t>
            </a:r>
          </a:p>
          <a:p>
            <a:r>
              <a:rPr lang="cs-CZ" dirty="0"/>
              <a:t>První verze Charty byla přijata dne 18. října </a:t>
            </a:r>
            <a:r>
              <a:rPr lang="cs-CZ" dirty="0">
                <a:hlinkClick r:id="rId12" tooltip="1961"/>
              </a:rPr>
              <a:t>1961</a:t>
            </a:r>
            <a:r>
              <a:rPr lang="cs-CZ" dirty="0"/>
              <a:t> v Turíně a pro své původní signatáře vstoupila v platnost 26. února </a:t>
            </a:r>
            <a:r>
              <a:rPr lang="cs-CZ" dirty="0">
                <a:hlinkClick r:id="rId13" tooltip="1965"/>
              </a:rPr>
              <a:t>1965</a:t>
            </a:r>
            <a:r>
              <a:rPr lang="cs-CZ" dirty="0"/>
              <a:t>. Jménem České a Slovenské Federativní Republiky byla Evropská sociální charta podepsána ve </a:t>
            </a:r>
            <a:r>
              <a:rPr lang="cs-CZ" dirty="0">
                <a:hlinkClick r:id="rId14" tooltip="Štrasburk"/>
              </a:rPr>
              <a:t>Štrasburku</a:t>
            </a:r>
            <a:r>
              <a:rPr lang="cs-CZ" dirty="0"/>
              <a:t> dne 27. května </a:t>
            </a:r>
            <a:r>
              <a:rPr lang="cs-CZ" dirty="0">
                <a:hlinkClick r:id="rId15" tooltip="1992"/>
              </a:rPr>
              <a:t>1992</a:t>
            </a:r>
            <a:r>
              <a:rPr lang="cs-CZ" dirty="0"/>
              <a:t>. Pro </a:t>
            </a:r>
            <a:r>
              <a:rPr lang="cs-CZ" dirty="0">
                <a:hlinkClick r:id="rId16" tooltip="Česko"/>
              </a:rPr>
              <a:t>Českou republiku</a:t>
            </a:r>
            <a:r>
              <a:rPr lang="cs-CZ" dirty="0"/>
              <a:t> vstoupila v platnost dne 3. prosince </a:t>
            </a:r>
            <a:r>
              <a:rPr lang="cs-CZ" dirty="0">
                <a:hlinkClick r:id="rId17" tooltip="1999"/>
              </a:rPr>
              <a:t>1999</a:t>
            </a:r>
            <a:r>
              <a:rPr lang="cs-CZ" dirty="0"/>
              <a:t> po vyslovení souhlasu </a:t>
            </a:r>
            <a:r>
              <a:rPr lang="cs-CZ" dirty="0">
                <a:hlinkClick r:id="rId18" tooltip="Parlament České republiky"/>
              </a:rPr>
              <a:t>Parlamentu České republiky</a:t>
            </a:r>
            <a:r>
              <a:rPr lang="cs-CZ" dirty="0"/>
              <a:t> a uzavření procesu ratifikace. </a:t>
            </a:r>
          </a:p>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8</a:t>
            </a:fld>
            <a:endParaRPr lang="cs-CZ"/>
          </a:p>
        </p:txBody>
      </p:sp>
    </p:spTree>
    <p:extLst>
      <p:ext uri="{BB962C8B-B14F-4D97-AF65-F5344CB8AC3E}">
        <p14:creationId xmlns:p14="http://schemas.microsoft.com/office/powerpoint/2010/main" val="3303162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Evropská sociální charta</a:t>
            </a:r>
            <a:r>
              <a:rPr lang="cs-CZ" dirty="0"/>
              <a:t> je mezinárodní </a:t>
            </a:r>
            <a:r>
              <a:rPr lang="cs-CZ" dirty="0">
                <a:hlinkClick r:id="rId3" tooltip="Smlouva"/>
              </a:rPr>
              <a:t>smlouva</a:t>
            </a:r>
            <a:r>
              <a:rPr lang="cs-CZ" dirty="0"/>
              <a:t> o </a:t>
            </a:r>
            <a:r>
              <a:rPr lang="cs-CZ" dirty="0">
                <a:hlinkClick r:id="rId4" tooltip="Sociální"/>
              </a:rPr>
              <a:t>sociálních</a:t>
            </a:r>
            <a:r>
              <a:rPr lang="cs-CZ" dirty="0"/>
              <a:t> a hospodářských právech </a:t>
            </a:r>
            <a:r>
              <a:rPr lang="cs-CZ" dirty="0">
                <a:hlinkClick r:id="rId5" tooltip="Ratifikace"/>
              </a:rPr>
              <a:t>ratifikovaná</a:t>
            </a:r>
            <a:r>
              <a:rPr lang="cs-CZ" dirty="0"/>
              <a:t> členskými státy </a:t>
            </a:r>
            <a:r>
              <a:rPr lang="cs-CZ" dirty="0">
                <a:hlinkClick r:id="rId6" tooltip="Rada Evropy"/>
              </a:rPr>
              <a:t>Rady Evropy</a:t>
            </a:r>
            <a:r>
              <a:rPr lang="cs-CZ" dirty="0"/>
              <a:t>. Spolu s </a:t>
            </a:r>
            <a:r>
              <a:rPr lang="cs-CZ" dirty="0">
                <a:hlinkClick r:id="rId7" tooltip="Úmluva o ochraně lidských práv a základních svobod"/>
              </a:rPr>
              <a:t>Evropskou úmluvou o ochraně lidských práv a základních svobod</a:t>
            </a:r>
            <a:r>
              <a:rPr lang="cs-CZ" dirty="0"/>
              <a:t> je jedním ze dvou základních pilířů smluvního systému ochrany </a:t>
            </a:r>
            <a:r>
              <a:rPr lang="cs-CZ" dirty="0">
                <a:hlinkClick r:id="rId8" tooltip="Lidská práva v Česku"/>
              </a:rPr>
              <a:t>lidských práv</a:t>
            </a:r>
            <a:r>
              <a:rPr lang="cs-CZ" dirty="0"/>
              <a:t> v členských zemích </a:t>
            </a:r>
            <a:r>
              <a:rPr lang="cs-CZ" dirty="0">
                <a:hlinkClick r:id="rId6" tooltip="Rada Evropy"/>
              </a:rPr>
              <a:t>Rady Evropy</a:t>
            </a:r>
            <a:r>
              <a:rPr lang="cs-CZ" dirty="0"/>
              <a:t> a měla velký význam pro rozvoj </a:t>
            </a:r>
            <a:r>
              <a:rPr lang="cs-CZ" dirty="0">
                <a:hlinkClick r:id="rId9" tooltip="Sociální politika EU"/>
              </a:rPr>
              <a:t>sociální politiky</a:t>
            </a:r>
            <a:r>
              <a:rPr lang="cs-CZ" dirty="0"/>
              <a:t> na evropské úrovni.</a:t>
            </a:r>
            <a:r>
              <a:rPr lang="cs-CZ" baseline="30000" dirty="0">
                <a:hlinkClick r:id="rId10"/>
              </a:rPr>
              <a:t>[1]</a:t>
            </a:r>
            <a:r>
              <a:rPr lang="cs-CZ" dirty="0"/>
              <a:t> Ustanovení Charty, jež smluvní strany přijaly, představují nezpochybnitelné mezinárodněprávní závazky na ochranu </a:t>
            </a:r>
            <a:r>
              <a:rPr lang="cs-CZ" dirty="0">
                <a:hlinkClick r:id="rId8" tooltip="Lidská práva v Česku"/>
              </a:rPr>
              <a:t>lidských práv</a:t>
            </a:r>
            <a:r>
              <a:rPr lang="cs-CZ" dirty="0"/>
              <a:t>. Navíc tato úmluva významně přispěla k tvorbě evropských standardů lidských práv v sociální a hospodářské oblasti.</a:t>
            </a:r>
            <a:r>
              <a:rPr lang="cs-CZ" baseline="30000" dirty="0">
                <a:hlinkClick r:id="rId11"/>
              </a:rPr>
              <a:t>[2]</a:t>
            </a:r>
            <a:r>
              <a:rPr lang="cs-CZ" dirty="0"/>
              <a:t> </a:t>
            </a:r>
          </a:p>
          <a:p>
            <a:r>
              <a:rPr lang="cs-CZ" dirty="0"/>
              <a:t>První verze Charty byla přijata dne 18. října </a:t>
            </a:r>
            <a:r>
              <a:rPr lang="cs-CZ" dirty="0">
                <a:hlinkClick r:id="rId12" tooltip="1961"/>
              </a:rPr>
              <a:t>1961</a:t>
            </a:r>
            <a:r>
              <a:rPr lang="cs-CZ" dirty="0"/>
              <a:t> v Turíně a pro své původní signatáře vstoupila v platnost 26. února </a:t>
            </a:r>
            <a:r>
              <a:rPr lang="cs-CZ" dirty="0">
                <a:hlinkClick r:id="rId13" tooltip="1965"/>
              </a:rPr>
              <a:t>1965</a:t>
            </a:r>
            <a:r>
              <a:rPr lang="cs-CZ" dirty="0"/>
              <a:t>. Jménem České a Slovenské Federativní Republiky byla Evropská sociální charta podepsána ve </a:t>
            </a:r>
            <a:r>
              <a:rPr lang="cs-CZ" dirty="0">
                <a:hlinkClick r:id="rId14" tooltip="Štrasburk"/>
              </a:rPr>
              <a:t>Štrasburku</a:t>
            </a:r>
            <a:r>
              <a:rPr lang="cs-CZ" dirty="0"/>
              <a:t> dne 27. května </a:t>
            </a:r>
            <a:r>
              <a:rPr lang="cs-CZ" dirty="0">
                <a:hlinkClick r:id="rId15" tooltip="1992"/>
              </a:rPr>
              <a:t>1992</a:t>
            </a:r>
            <a:r>
              <a:rPr lang="cs-CZ" dirty="0"/>
              <a:t>. Pro </a:t>
            </a:r>
            <a:r>
              <a:rPr lang="cs-CZ" dirty="0">
                <a:hlinkClick r:id="rId16" tooltip="Česko"/>
              </a:rPr>
              <a:t>Českou republiku</a:t>
            </a:r>
            <a:r>
              <a:rPr lang="cs-CZ" dirty="0"/>
              <a:t> vstoupila v platnost dne 3. prosince </a:t>
            </a:r>
            <a:r>
              <a:rPr lang="cs-CZ" dirty="0">
                <a:hlinkClick r:id="rId17" tooltip="1999"/>
              </a:rPr>
              <a:t>1999</a:t>
            </a:r>
            <a:r>
              <a:rPr lang="cs-CZ" dirty="0"/>
              <a:t> po vyslovení souhlasu </a:t>
            </a:r>
            <a:r>
              <a:rPr lang="cs-CZ" dirty="0">
                <a:hlinkClick r:id="rId18" tooltip="Parlament České republiky"/>
              </a:rPr>
              <a:t>Parlamentu České republiky</a:t>
            </a:r>
            <a:r>
              <a:rPr lang="cs-CZ" dirty="0"/>
              <a:t> a uzavření procesu ratifikace. </a:t>
            </a:r>
          </a:p>
          <a:p>
            <a:endParaRPr lang="cs-CZ" dirty="0"/>
          </a:p>
        </p:txBody>
      </p:sp>
      <p:sp>
        <p:nvSpPr>
          <p:cNvPr id="4" name="Zástupný symbol pro číslo snímku 3"/>
          <p:cNvSpPr>
            <a:spLocks noGrp="1"/>
          </p:cNvSpPr>
          <p:nvPr>
            <p:ph type="sldNum" sz="quarter" idx="5"/>
          </p:nvPr>
        </p:nvSpPr>
        <p:spPr/>
        <p:txBody>
          <a:bodyPr/>
          <a:lstStyle/>
          <a:p>
            <a:fld id="{A279EC18-26D0-45E2-AC2C-BD6041756C6B}" type="slidenum">
              <a:rPr lang="cs-CZ" smtClean="0"/>
              <a:t>9</a:t>
            </a:fld>
            <a:endParaRPr lang="cs-CZ"/>
          </a:p>
        </p:txBody>
      </p:sp>
    </p:spTree>
    <p:extLst>
      <p:ext uri="{BB962C8B-B14F-4D97-AF65-F5344CB8AC3E}">
        <p14:creationId xmlns:p14="http://schemas.microsoft.com/office/powerpoint/2010/main" val="1427972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C026A-ED42-4E0D-94FE-DDA81D911DF2}"/>
              </a:ext>
            </a:extLst>
          </p:cNvPr>
          <p:cNvSpPr>
            <a:spLocks noGrp="1"/>
          </p:cNvSpPr>
          <p:nvPr>
            <p:ph type="title"/>
          </p:nvPr>
        </p:nvSpPr>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4A2915AD-53C2-4882-BEDE-23DF76D5C2BA}"/>
              </a:ext>
            </a:extLst>
          </p:cNvPr>
          <p:cNvSpPr>
            <a:spLocks noGrp="1"/>
          </p:cNvSpPr>
          <p:nvPr>
            <p:ph idx="1"/>
          </p:nvPr>
        </p:nvSpPr>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2626419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va obsahy + logo + loga svazů">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148AF0D-0824-492C-915F-93A2CA64B699}"/>
              </a:ext>
            </a:extLst>
          </p:cNvPr>
          <p:cNvSpPr>
            <a:spLocks noGrp="1"/>
          </p:cNvSpPr>
          <p:nvPr>
            <p:ph sz="half" idx="1"/>
          </p:nvPr>
        </p:nvSpPr>
        <p:spPr>
          <a:xfrm>
            <a:off x="371918" y="1825625"/>
            <a:ext cx="47880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5C9CAE7D-4DED-430A-9008-1024B2EB36F0}"/>
              </a:ext>
            </a:extLst>
          </p:cNvPr>
          <p:cNvSpPr>
            <a:spLocks noGrp="1"/>
          </p:cNvSpPr>
          <p:nvPr>
            <p:ph sz="half" idx="2"/>
          </p:nvPr>
        </p:nvSpPr>
        <p:spPr>
          <a:xfrm>
            <a:off x="5432768" y="1825625"/>
            <a:ext cx="47880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8" name="Obrázek 7">
            <a:extLst>
              <a:ext uri="{FF2B5EF4-FFF2-40B4-BE49-F238E27FC236}">
                <a16:creationId xmlns:a16="http://schemas.microsoft.com/office/drawing/2014/main" id="{4CD6D6B0-2076-41E8-8EA8-F3725D6C52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723" y="509319"/>
            <a:ext cx="790324" cy="1152000"/>
          </a:xfrm>
          <a:prstGeom prst="rect">
            <a:avLst/>
          </a:prstGeom>
        </p:spPr>
      </p:pic>
      <p:sp>
        <p:nvSpPr>
          <p:cNvPr id="9" name="Nadpis 1">
            <a:extLst>
              <a:ext uri="{FF2B5EF4-FFF2-40B4-BE49-F238E27FC236}">
                <a16:creationId xmlns:a16="http://schemas.microsoft.com/office/drawing/2014/main" id="{63575B32-681D-4FA6-B595-845E96988108}"/>
              </a:ext>
            </a:extLst>
          </p:cNvPr>
          <p:cNvSpPr>
            <a:spLocks noGrp="1"/>
          </p:cNvSpPr>
          <p:nvPr>
            <p:ph type="title"/>
          </p:nvPr>
        </p:nvSpPr>
        <p:spPr>
          <a:xfrm>
            <a:off x="371918" y="365125"/>
            <a:ext cx="9848850" cy="1325563"/>
          </a:xfrm>
        </p:spPr>
        <p:txBody>
          <a:bodyPr/>
          <a:lstStyle/>
          <a:p>
            <a:r>
              <a:rPr lang="cs-CZ" dirty="0"/>
              <a:t>Kliknutím lze upravit styl.</a:t>
            </a:r>
          </a:p>
        </p:txBody>
      </p:sp>
      <p:pic>
        <p:nvPicPr>
          <p:cNvPr id="7" name="Obrázek 6">
            <a:extLst>
              <a:ext uri="{FF2B5EF4-FFF2-40B4-BE49-F238E27FC236}">
                <a16:creationId xmlns:a16="http://schemas.microsoft.com/office/drawing/2014/main" id="{C755F60A-1A38-45D8-8D9E-83107F3080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01941"/>
            <a:ext cx="12192000" cy="559196"/>
          </a:xfrm>
          <a:prstGeom prst="rect">
            <a:avLst/>
          </a:prstGeom>
        </p:spPr>
      </p:pic>
    </p:spTree>
    <p:extLst>
      <p:ext uri="{BB962C8B-B14F-4D97-AF65-F5344CB8AC3E}">
        <p14:creationId xmlns:p14="http://schemas.microsoft.com/office/powerpoint/2010/main" val="147451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D83992-F062-448E-BCC9-81DC442A527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251C4307-B6CE-4646-969E-D43F18D7A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2694ABA3-490E-4AE4-BE61-9FC30D9390BD}"/>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F5BF17F4-B582-4EC2-8373-96AE2871F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95AF3713-4728-4AC7-94A0-FA874414A4DD}"/>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1748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ovnání + logo">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51C4307-B6CE-4646-969E-D43F18D7AD23}"/>
              </a:ext>
            </a:extLst>
          </p:cNvPr>
          <p:cNvSpPr>
            <a:spLocks noGrp="1"/>
          </p:cNvSpPr>
          <p:nvPr>
            <p:ph type="body" idx="1"/>
          </p:nvPr>
        </p:nvSpPr>
        <p:spPr>
          <a:xfrm>
            <a:off x="371918" y="1681163"/>
            <a:ext cx="4492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2694ABA3-490E-4AE4-BE61-9FC30D9390BD}"/>
              </a:ext>
            </a:extLst>
          </p:cNvPr>
          <p:cNvSpPr>
            <a:spLocks noGrp="1"/>
          </p:cNvSpPr>
          <p:nvPr>
            <p:ph sz="half" idx="2"/>
          </p:nvPr>
        </p:nvSpPr>
        <p:spPr>
          <a:xfrm>
            <a:off x="371918" y="2505075"/>
            <a:ext cx="4492625"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F5BF17F4-B582-4EC2-8373-96AE2871F5D4}"/>
              </a:ext>
            </a:extLst>
          </p:cNvPr>
          <p:cNvSpPr>
            <a:spLocks noGrp="1"/>
          </p:cNvSpPr>
          <p:nvPr>
            <p:ph type="body" sz="quarter" idx="3"/>
          </p:nvPr>
        </p:nvSpPr>
        <p:spPr>
          <a:xfrm>
            <a:off x="5707606" y="1681163"/>
            <a:ext cx="45147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95AF3713-4728-4AC7-94A0-FA874414A4DD}"/>
              </a:ext>
            </a:extLst>
          </p:cNvPr>
          <p:cNvSpPr>
            <a:spLocks noGrp="1"/>
          </p:cNvSpPr>
          <p:nvPr>
            <p:ph sz="quarter" idx="4"/>
          </p:nvPr>
        </p:nvSpPr>
        <p:spPr>
          <a:xfrm>
            <a:off x="5707606" y="2505075"/>
            <a:ext cx="451475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8" name="Nadpis 1">
            <a:extLst>
              <a:ext uri="{FF2B5EF4-FFF2-40B4-BE49-F238E27FC236}">
                <a16:creationId xmlns:a16="http://schemas.microsoft.com/office/drawing/2014/main" id="{27200FBC-A4F7-4483-AA9F-9CF4E0DC7466}"/>
              </a:ext>
            </a:extLst>
          </p:cNvPr>
          <p:cNvSpPr>
            <a:spLocks noGrp="1"/>
          </p:cNvSpPr>
          <p:nvPr>
            <p:ph type="title"/>
          </p:nvPr>
        </p:nvSpPr>
        <p:spPr>
          <a:xfrm>
            <a:off x="371918" y="327025"/>
            <a:ext cx="9848850" cy="1325563"/>
          </a:xfrm>
        </p:spPr>
        <p:txBody>
          <a:bodyPr/>
          <a:lstStyle/>
          <a:p>
            <a:r>
              <a:rPr lang="cs-CZ" dirty="0"/>
              <a:t>Kliknutím lze upravit styl.</a:t>
            </a:r>
          </a:p>
        </p:txBody>
      </p:sp>
      <p:pic>
        <p:nvPicPr>
          <p:cNvPr id="9" name="Obrázek 8">
            <a:extLst>
              <a:ext uri="{FF2B5EF4-FFF2-40B4-BE49-F238E27FC236}">
                <a16:creationId xmlns:a16="http://schemas.microsoft.com/office/drawing/2014/main" id="{EF3E6F87-5402-461D-ACD3-4CCB92B7A3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1017" y="509319"/>
            <a:ext cx="790324" cy="1152000"/>
          </a:xfrm>
          <a:prstGeom prst="rect">
            <a:avLst/>
          </a:prstGeom>
        </p:spPr>
      </p:pic>
    </p:spTree>
    <p:extLst>
      <p:ext uri="{BB962C8B-B14F-4D97-AF65-F5344CB8AC3E}">
        <p14:creationId xmlns:p14="http://schemas.microsoft.com/office/powerpoint/2010/main" val="3367040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ovnání + logo + loga svazů">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251C4307-B6CE-4646-969E-D43F18D7AD23}"/>
              </a:ext>
            </a:extLst>
          </p:cNvPr>
          <p:cNvSpPr>
            <a:spLocks noGrp="1"/>
          </p:cNvSpPr>
          <p:nvPr>
            <p:ph type="body" idx="1"/>
          </p:nvPr>
        </p:nvSpPr>
        <p:spPr>
          <a:xfrm>
            <a:off x="371918" y="1681163"/>
            <a:ext cx="44926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2694ABA3-490E-4AE4-BE61-9FC30D9390BD}"/>
              </a:ext>
            </a:extLst>
          </p:cNvPr>
          <p:cNvSpPr>
            <a:spLocks noGrp="1"/>
          </p:cNvSpPr>
          <p:nvPr>
            <p:ph sz="half" idx="2"/>
          </p:nvPr>
        </p:nvSpPr>
        <p:spPr>
          <a:xfrm>
            <a:off x="371918" y="2505075"/>
            <a:ext cx="4492625"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F5BF17F4-B582-4EC2-8373-96AE2871F5D4}"/>
              </a:ext>
            </a:extLst>
          </p:cNvPr>
          <p:cNvSpPr>
            <a:spLocks noGrp="1"/>
          </p:cNvSpPr>
          <p:nvPr>
            <p:ph type="body" sz="quarter" idx="3"/>
          </p:nvPr>
        </p:nvSpPr>
        <p:spPr>
          <a:xfrm>
            <a:off x="5707606" y="1681163"/>
            <a:ext cx="45147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95AF3713-4728-4AC7-94A0-FA874414A4DD}"/>
              </a:ext>
            </a:extLst>
          </p:cNvPr>
          <p:cNvSpPr>
            <a:spLocks noGrp="1"/>
          </p:cNvSpPr>
          <p:nvPr>
            <p:ph sz="quarter" idx="4"/>
          </p:nvPr>
        </p:nvSpPr>
        <p:spPr>
          <a:xfrm>
            <a:off x="5707606" y="2505075"/>
            <a:ext cx="451475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8" name="Nadpis 1">
            <a:extLst>
              <a:ext uri="{FF2B5EF4-FFF2-40B4-BE49-F238E27FC236}">
                <a16:creationId xmlns:a16="http://schemas.microsoft.com/office/drawing/2014/main" id="{27200FBC-A4F7-4483-AA9F-9CF4E0DC7466}"/>
              </a:ext>
            </a:extLst>
          </p:cNvPr>
          <p:cNvSpPr>
            <a:spLocks noGrp="1"/>
          </p:cNvSpPr>
          <p:nvPr>
            <p:ph type="title"/>
          </p:nvPr>
        </p:nvSpPr>
        <p:spPr>
          <a:xfrm>
            <a:off x="371918" y="327025"/>
            <a:ext cx="9848850" cy="1325563"/>
          </a:xfrm>
        </p:spPr>
        <p:txBody>
          <a:bodyPr/>
          <a:lstStyle/>
          <a:p>
            <a:r>
              <a:rPr lang="cs-CZ" dirty="0"/>
              <a:t>Kliknutím lze upravit styl.</a:t>
            </a:r>
          </a:p>
        </p:txBody>
      </p:sp>
      <p:pic>
        <p:nvPicPr>
          <p:cNvPr id="9" name="Obrázek 8">
            <a:extLst>
              <a:ext uri="{FF2B5EF4-FFF2-40B4-BE49-F238E27FC236}">
                <a16:creationId xmlns:a16="http://schemas.microsoft.com/office/drawing/2014/main" id="{EF3E6F87-5402-461D-ACD3-4CCB92B7A3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1016" y="509319"/>
            <a:ext cx="790324" cy="1152000"/>
          </a:xfrm>
          <a:prstGeom prst="rect">
            <a:avLst/>
          </a:prstGeom>
        </p:spPr>
      </p:pic>
      <p:pic>
        <p:nvPicPr>
          <p:cNvPr id="10" name="Obrázek 9">
            <a:extLst>
              <a:ext uri="{FF2B5EF4-FFF2-40B4-BE49-F238E27FC236}">
                <a16:creationId xmlns:a16="http://schemas.microsoft.com/office/drawing/2014/main" id="{E338099E-F99C-4DE1-B573-0076BAEE2F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01941"/>
            <a:ext cx="12192000" cy="559196"/>
          </a:xfrm>
          <a:prstGeom prst="rect">
            <a:avLst/>
          </a:prstGeom>
        </p:spPr>
      </p:pic>
    </p:spTree>
    <p:extLst>
      <p:ext uri="{BB962C8B-B14F-4D97-AF65-F5344CB8AC3E}">
        <p14:creationId xmlns:p14="http://schemas.microsoft.com/office/powerpoint/2010/main" val="1806387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6A74DD-5A4C-407D-9E2F-D2F590FB8807}"/>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2653552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139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ČMKOS + loga svazů">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9D7F39CF-EAF8-4D6B-86B5-0D768187F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2359" y="565672"/>
            <a:ext cx="3287282" cy="4791642"/>
          </a:xfrm>
          <a:prstGeom prst="rect">
            <a:avLst/>
          </a:prstGeom>
        </p:spPr>
      </p:pic>
      <p:pic>
        <p:nvPicPr>
          <p:cNvPr id="4" name="Obrázek 3">
            <a:extLst>
              <a:ext uri="{FF2B5EF4-FFF2-40B4-BE49-F238E27FC236}">
                <a16:creationId xmlns:a16="http://schemas.microsoft.com/office/drawing/2014/main" id="{3BA2BD65-A544-4C75-B6BD-AD9B823922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01941"/>
            <a:ext cx="12192000" cy="559196"/>
          </a:xfrm>
          <a:prstGeom prst="rect">
            <a:avLst/>
          </a:prstGeom>
        </p:spPr>
      </p:pic>
    </p:spTree>
    <p:extLst>
      <p:ext uri="{BB962C8B-B14F-4D97-AF65-F5344CB8AC3E}">
        <p14:creationId xmlns:p14="http://schemas.microsoft.com/office/powerpoint/2010/main" val="332020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ordclou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3BE27E4-D59F-450A-AC38-51AB318094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0183" y="560583"/>
            <a:ext cx="9071634" cy="5736833"/>
          </a:xfrm>
          <a:prstGeom prst="rect">
            <a:avLst/>
          </a:prstGeom>
        </p:spPr>
      </p:pic>
    </p:spTree>
    <p:extLst>
      <p:ext uri="{BB962C8B-B14F-4D97-AF65-F5344CB8AC3E}">
        <p14:creationId xmlns:p14="http://schemas.microsoft.com/office/powerpoint/2010/main" val="2928995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oga svazů">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B2CFAF8-352B-491D-993A-6ECC15705E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141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663726-40FC-43D6-AC99-463346803BA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BCC2FDF2-D538-4BAF-A14F-0B4F6173D8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967FFCA2-DD15-46FD-8DB8-C9B4606B2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115698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Úvodní snímek + závork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C13823-E89F-4744-9928-31C8E126E14A}"/>
              </a:ext>
            </a:extLst>
          </p:cNvPr>
          <p:cNvSpPr>
            <a:spLocks noGrp="1"/>
          </p:cNvSpPr>
          <p:nvPr>
            <p:ph type="ctrTitle"/>
          </p:nvPr>
        </p:nvSpPr>
        <p:spPr>
          <a:xfrm>
            <a:off x="1524000" y="1122363"/>
            <a:ext cx="9144000" cy="2387600"/>
          </a:xfrm>
          <a:ln>
            <a:noFill/>
          </a:ln>
        </p:spPr>
        <p:txBody>
          <a:bodyPr anchor="b"/>
          <a:lstStyle>
            <a:lvl1pPr algn="ctr">
              <a:defRPr sz="6000"/>
            </a:lvl1pPr>
          </a:lstStyle>
          <a:p>
            <a:r>
              <a:rPr lang="cs-CZ" dirty="0"/>
              <a:t>Kliknutím lze upravit styl.</a:t>
            </a:r>
          </a:p>
        </p:txBody>
      </p:sp>
      <p:sp>
        <p:nvSpPr>
          <p:cNvPr id="3" name="Podnadpis 2">
            <a:extLst>
              <a:ext uri="{FF2B5EF4-FFF2-40B4-BE49-F238E27FC236}">
                <a16:creationId xmlns:a16="http://schemas.microsoft.com/office/drawing/2014/main" id="{F43DB534-3E9F-40C2-A2EC-FBFAC7BE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Tree>
    <p:extLst>
      <p:ext uri="{BB962C8B-B14F-4D97-AF65-F5344CB8AC3E}">
        <p14:creationId xmlns:p14="http://schemas.microsoft.com/office/powerpoint/2010/main" val="4254148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D22FD-2526-4D17-9B42-FA733EE1B74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0A26E1C-726C-4B28-B4AE-7743CE0AF2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2431AB16-97E5-4D41-B8F2-D1DE0DAAC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Tree>
    <p:extLst>
      <p:ext uri="{BB962C8B-B14F-4D97-AF65-F5344CB8AC3E}">
        <p14:creationId xmlns:p14="http://schemas.microsoft.com/office/powerpoint/2010/main" val="273130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Úvodní snímek + logo + logo svazů">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C13823-E89F-4744-9928-31C8E126E14A}"/>
              </a:ext>
            </a:extLst>
          </p:cNvPr>
          <p:cNvSpPr>
            <a:spLocks noGrp="1"/>
          </p:cNvSpPr>
          <p:nvPr>
            <p:ph type="ctrTitle"/>
          </p:nvPr>
        </p:nvSpPr>
        <p:spPr>
          <a:xfrm>
            <a:off x="1524000" y="418892"/>
            <a:ext cx="9144000" cy="1772160"/>
          </a:xfrm>
        </p:spPr>
        <p:txBody>
          <a:bodyPr anchor="b">
            <a:normAutofit/>
          </a:bodyPr>
          <a:lstStyle>
            <a:lvl1pPr algn="ctr">
              <a:defRPr sz="5400"/>
            </a:lvl1pPr>
          </a:lstStyle>
          <a:p>
            <a:r>
              <a:rPr lang="cs-CZ" dirty="0"/>
              <a:t>Kliknutím lze upravit styl.</a:t>
            </a:r>
          </a:p>
        </p:txBody>
      </p:sp>
      <p:sp>
        <p:nvSpPr>
          <p:cNvPr id="3" name="Podnadpis 2">
            <a:extLst>
              <a:ext uri="{FF2B5EF4-FFF2-40B4-BE49-F238E27FC236}">
                <a16:creationId xmlns:a16="http://schemas.microsoft.com/office/drawing/2014/main" id="{F43DB534-3E9F-40C2-A2EC-FBFAC7BE38A1}"/>
              </a:ext>
            </a:extLst>
          </p:cNvPr>
          <p:cNvSpPr>
            <a:spLocks noGrp="1"/>
          </p:cNvSpPr>
          <p:nvPr>
            <p:ph type="subTitle" idx="1"/>
          </p:nvPr>
        </p:nvSpPr>
        <p:spPr>
          <a:xfrm>
            <a:off x="1524000" y="2284875"/>
            <a:ext cx="9144000" cy="50499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pic>
        <p:nvPicPr>
          <p:cNvPr id="6" name="Obrázek 5">
            <a:extLst>
              <a:ext uri="{FF2B5EF4-FFF2-40B4-BE49-F238E27FC236}">
                <a16:creationId xmlns:a16="http://schemas.microsoft.com/office/drawing/2014/main" id="{9D7F39CF-EAF8-4D6B-86B5-0D768187F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8811" y="3193482"/>
            <a:ext cx="1874378" cy="2732150"/>
          </a:xfrm>
          <a:prstGeom prst="rect">
            <a:avLst/>
          </a:prstGeom>
        </p:spPr>
      </p:pic>
      <p:pic>
        <p:nvPicPr>
          <p:cNvPr id="5" name="Obrázek 4">
            <a:extLst>
              <a:ext uri="{FF2B5EF4-FFF2-40B4-BE49-F238E27FC236}">
                <a16:creationId xmlns:a16="http://schemas.microsoft.com/office/drawing/2014/main" id="{F7329431-D493-4AD6-83BE-6DACD2B7D8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01941"/>
            <a:ext cx="12192000" cy="559196"/>
          </a:xfrm>
          <a:prstGeom prst="rect">
            <a:avLst/>
          </a:prstGeom>
        </p:spPr>
      </p:pic>
    </p:spTree>
    <p:extLst>
      <p:ext uri="{BB962C8B-B14F-4D97-AF65-F5344CB8AC3E}">
        <p14:creationId xmlns:p14="http://schemas.microsoft.com/office/powerpoint/2010/main" val="100231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dpis a obsah + loga svazů">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C026A-ED42-4E0D-94FE-DDA81D911DF2}"/>
              </a:ext>
            </a:extLst>
          </p:cNvPr>
          <p:cNvSpPr>
            <a:spLocks noGrp="1"/>
          </p:cNvSpPr>
          <p:nvPr>
            <p:ph type="title"/>
          </p:nvPr>
        </p:nvSpPr>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4A2915AD-53C2-4882-BEDE-23DF76D5C2BA}"/>
              </a:ext>
            </a:extLst>
          </p:cNvPr>
          <p:cNvSpPr>
            <a:spLocks noGrp="1"/>
          </p:cNvSpPr>
          <p:nvPr>
            <p:ph idx="1"/>
          </p:nvPr>
        </p:nvSpPr>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pic>
        <p:nvPicPr>
          <p:cNvPr id="7" name="Obrázek 6">
            <a:extLst>
              <a:ext uri="{FF2B5EF4-FFF2-40B4-BE49-F238E27FC236}">
                <a16:creationId xmlns:a16="http://schemas.microsoft.com/office/drawing/2014/main" id="{D4E1E35D-F955-429E-82AD-E5A4887679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01941"/>
            <a:ext cx="12192000" cy="559196"/>
          </a:xfrm>
          <a:prstGeom prst="rect">
            <a:avLst/>
          </a:prstGeom>
        </p:spPr>
      </p:pic>
    </p:spTree>
    <p:extLst>
      <p:ext uri="{BB962C8B-B14F-4D97-AF65-F5344CB8AC3E}">
        <p14:creationId xmlns:p14="http://schemas.microsoft.com/office/powerpoint/2010/main" val="197855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Nadpis a obsah + logo">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C026A-ED42-4E0D-94FE-DDA81D911DF2}"/>
              </a:ext>
            </a:extLst>
          </p:cNvPr>
          <p:cNvSpPr>
            <a:spLocks noGrp="1"/>
          </p:cNvSpPr>
          <p:nvPr>
            <p:ph type="title"/>
          </p:nvPr>
        </p:nvSpPr>
        <p:spPr>
          <a:xfrm>
            <a:off x="371918" y="365125"/>
            <a:ext cx="9848850" cy="1325563"/>
          </a:xfrm>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4A2915AD-53C2-4882-BEDE-23DF76D5C2BA}"/>
              </a:ext>
            </a:extLst>
          </p:cNvPr>
          <p:cNvSpPr>
            <a:spLocks noGrp="1"/>
          </p:cNvSpPr>
          <p:nvPr>
            <p:ph idx="1"/>
          </p:nvPr>
        </p:nvSpPr>
        <p:spPr>
          <a:xfrm>
            <a:off x="371918" y="1825625"/>
            <a:ext cx="984885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5" name="Obrázek 4">
            <a:extLst>
              <a:ext uri="{FF2B5EF4-FFF2-40B4-BE49-F238E27FC236}">
                <a16:creationId xmlns:a16="http://schemas.microsoft.com/office/drawing/2014/main" id="{077941D3-377E-4B52-A864-6BA32E88A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723" y="509319"/>
            <a:ext cx="790324" cy="1152000"/>
          </a:xfrm>
          <a:prstGeom prst="rect">
            <a:avLst/>
          </a:prstGeom>
        </p:spPr>
      </p:pic>
    </p:spTree>
    <p:extLst>
      <p:ext uri="{BB962C8B-B14F-4D97-AF65-F5344CB8AC3E}">
        <p14:creationId xmlns:p14="http://schemas.microsoft.com/office/powerpoint/2010/main" val="12761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adpis a obsah + logo + loga svazů">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C026A-ED42-4E0D-94FE-DDA81D911DF2}"/>
              </a:ext>
            </a:extLst>
          </p:cNvPr>
          <p:cNvSpPr>
            <a:spLocks noGrp="1"/>
          </p:cNvSpPr>
          <p:nvPr>
            <p:ph type="title"/>
          </p:nvPr>
        </p:nvSpPr>
        <p:spPr>
          <a:xfrm>
            <a:off x="371918" y="365125"/>
            <a:ext cx="9848850" cy="1325563"/>
          </a:xfrm>
        </p:spPr>
        <p:txBody>
          <a:bodyPr/>
          <a:lstStyle/>
          <a:p>
            <a:r>
              <a:rPr lang="cs-CZ" dirty="0"/>
              <a:t>Kliknutím lze upravit styl.</a:t>
            </a:r>
          </a:p>
        </p:txBody>
      </p:sp>
      <p:sp>
        <p:nvSpPr>
          <p:cNvPr id="3" name="Zástupný symbol pro obsah 2">
            <a:extLst>
              <a:ext uri="{FF2B5EF4-FFF2-40B4-BE49-F238E27FC236}">
                <a16:creationId xmlns:a16="http://schemas.microsoft.com/office/drawing/2014/main" id="{4A2915AD-53C2-4882-BEDE-23DF76D5C2BA}"/>
              </a:ext>
            </a:extLst>
          </p:cNvPr>
          <p:cNvSpPr>
            <a:spLocks noGrp="1"/>
          </p:cNvSpPr>
          <p:nvPr>
            <p:ph idx="1"/>
          </p:nvPr>
        </p:nvSpPr>
        <p:spPr>
          <a:xfrm>
            <a:off x="371918" y="1825625"/>
            <a:ext cx="984885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5" name="Obrázek 4">
            <a:extLst>
              <a:ext uri="{FF2B5EF4-FFF2-40B4-BE49-F238E27FC236}">
                <a16:creationId xmlns:a16="http://schemas.microsoft.com/office/drawing/2014/main" id="{077941D3-377E-4B52-A864-6BA32E88A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724" y="509319"/>
            <a:ext cx="790324" cy="1152000"/>
          </a:xfrm>
          <a:prstGeom prst="rect">
            <a:avLst/>
          </a:prstGeom>
        </p:spPr>
      </p:pic>
      <p:pic>
        <p:nvPicPr>
          <p:cNvPr id="9" name="Obrázek 8">
            <a:extLst>
              <a:ext uri="{FF2B5EF4-FFF2-40B4-BE49-F238E27FC236}">
                <a16:creationId xmlns:a16="http://schemas.microsoft.com/office/drawing/2014/main" id="{BFF51A86-37AD-4770-8DD2-C2EF4DECF2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01941"/>
            <a:ext cx="12192000" cy="559196"/>
          </a:xfrm>
          <a:prstGeom prst="rect">
            <a:avLst/>
          </a:prstGeom>
        </p:spPr>
      </p:pic>
    </p:spTree>
    <p:extLst>
      <p:ext uri="{BB962C8B-B14F-4D97-AF65-F5344CB8AC3E}">
        <p14:creationId xmlns:p14="http://schemas.microsoft.com/office/powerpoint/2010/main" val="60853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FD4F90-815B-4B9B-989A-786CC23D8AE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BF23BCB1-8E92-4033-B7DC-6CF89068BA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Tree>
    <p:extLst>
      <p:ext uri="{BB962C8B-B14F-4D97-AF65-F5344CB8AC3E}">
        <p14:creationId xmlns:p14="http://schemas.microsoft.com/office/powerpoint/2010/main" val="153739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0D046A-9551-49ED-A0D4-C096439C4071}"/>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CC35FBF7-498D-49A9-ACE8-039A8826C0AC}"/>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6D0B4631-0629-45FE-A9FE-787401F9F37A}"/>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34191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va obsahy + logo">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148AF0D-0824-492C-915F-93A2CA64B699}"/>
              </a:ext>
            </a:extLst>
          </p:cNvPr>
          <p:cNvSpPr>
            <a:spLocks noGrp="1"/>
          </p:cNvSpPr>
          <p:nvPr>
            <p:ph sz="half" idx="1"/>
          </p:nvPr>
        </p:nvSpPr>
        <p:spPr>
          <a:xfrm>
            <a:off x="371918" y="1825625"/>
            <a:ext cx="47880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5C9CAE7D-4DED-430A-9008-1024B2EB36F0}"/>
              </a:ext>
            </a:extLst>
          </p:cNvPr>
          <p:cNvSpPr>
            <a:spLocks noGrp="1"/>
          </p:cNvSpPr>
          <p:nvPr>
            <p:ph sz="half" idx="2"/>
          </p:nvPr>
        </p:nvSpPr>
        <p:spPr>
          <a:xfrm>
            <a:off x="5432768" y="1825625"/>
            <a:ext cx="47880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8" name="Obrázek 7">
            <a:extLst>
              <a:ext uri="{FF2B5EF4-FFF2-40B4-BE49-F238E27FC236}">
                <a16:creationId xmlns:a16="http://schemas.microsoft.com/office/drawing/2014/main" id="{4CD6D6B0-2076-41E8-8EA8-F3725D6C52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3723" y="509319"/>
            <a:ext cx="790324" cy="1152000"/>
          </a:xfrm>
          <a:prstGeom prst="rect">
            <a:avLst/>
          </a:prstGeom>
        </p:spPr>
      </p:pic>
      <p:sp>
        <p:nvSpPr>
          <p:cNvPr id="9" name="Nadpis 1">
            <a:extLst>
              <a:ext uri="{FF2B5EF4-FFF2-40B4-BE49-F238E27FC236}">
                <a16:creationId xmlns:a16="http://schemas.microsoft.com/office/drawing/2014/main" id="{63575B32-681D-4FA6-B595-845E96988108}"/>
              </a:ext>
            </a:extLst>
          </p:cNvPr>
          <p:cNvSpPr>
            <a:spLocks noGrp="1"/>
          </p:cNvSpPr>
          <p:nvPr>
            <p:ph type="title"/>
          </p:nvPr>
        </p:nvSpPr>
        <p:spPr>
          <a:xfrm>
            <a:off x="371918" y="365125"/>
            <a:ext cx="9848850" cy="1325563"/>
          </a:xfrm>
        </p:spPr>
        <p:txBody>
          <a:bodyPr/>
          <a:lstStyle/>
          <a:p>
            <a:r>
              <a:rPr lang="cs-CZ" dirty="0"/>
              <a:t>Kliknutím lze upravit styl.</a:t>
            </a:r>
          </a:p>
        </p:txBody>
      </p:sp>
    </p:spTree>
    <p:extLst>
      <p:ext uri="{BB962C8B-B14F-4D97-AF65-F5344CB8AC3E}">
        <p14:creationId xmlns:p14="http://schemas.microsoft.com/office/powerpoint/2010/main" val="419091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2D618F0-BB19-4130-BBFC-87558D00F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a:extLst>
              <a:ext uri="{FF2B5EF4-FFF2-40B4-BE49-F238E27FC236}">
                <a16:creationId xmlns:a16="http://schemas.microsoft.com/office/drawing/2014/main" id="{24DEAE1D-A1D4-4EDF-A5B3-9289F7535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3867511396"/>
      </p:ext>
    </p:extLst>
  </p:cSld>
  <p:clrMap bg1="dk1" tx1="lt1" bg2="dk2" tx2="lt2" accent1="accent1" accent2="accent2" accent3="accent3" accent4="accent4" accent5="accent5" accent6="accent6" hlink="hlink" folHlink="folHlink"/>
  <p:sldLayoutIdLst>
    <p:sldLayoutId id="2147483650" r:id="rId1"/>
    <p:sldLayoutId id="2147483731" r:id="rId2"/>
    <p:sldLayoutId id="2147483694" r:id="rId3"/>
    <p:sldLayoutId id="2147483697" r:id="rId4"/>
    <p:sldLayoutId id="2147483687" r:id="rId5"/>
    <p:sldLayoutId id="2147483698" r:id="rId6"/>
    <p:sldLayoutId id="2147483651" r:id="rId7"/>
    <p:sldLayoutId id="2147483688" r:id="rId8"/>
    <p:sldLayoutId id="2147483652" r:id="rId9"/>
    <p:sldLayoutId id="2147483699" r:id="rId10"/>
    <p:sldLayoutId id="2147483653" r:id="rId11"/>
    <p:sldLayoutId id="2147483691" r:id="rId12"/>
    <p:sldLayoutId id="2147483700" r:id="rId13"/>
    <p:sldLayoutId id="2147483654" r:id="rId14"/>
    <p:sldLayoutId id="2147483655" r:id="rId15"/>
    <p:sldLayoutId id="2147483728" r:id="rId16"/>
    <p:sldLayoutId id="2147483729" r:id="rId17"/>
    <p:sldLayoutId id="2147483730" r:id="rId18"/>
    <p:sldLayoutId id="2147483656" r:id="rId19"/>
    <p:sldLayoutId id="2147483657" r:id="rId2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93222-A36D-4335-8C04-6514849D1DE3}"/>
              </a:ext>
            </a:extLst>
          </p:cNvPr>
          <p:cNvSpPr>
            <a:spLocks noGrp="1"/>
          </p:cNvSpPr>
          <p:nvPr>
            <p:ph type="ctrTitle"/>
          </p:nvPr>
        </p:nvSpPr>
        <p:spPr/>
        <p:txBody>
          <a:bodyPr/>
          <a:lstStyle/>
          <a:p>
            <a:r>
              <a:rPr lang="cs-CZ" dirty="0"/>
              <a:t>Odbory v právním řádu ČR</a:t>
            </a:r>
          </a:p>
        </p:txBody>
      </p:sp>
      <p:sp>
        <p:nvSpPr>
          <p:cNvPr id="3" name="Podnadpis 2">
            <a:extLst>
              <a:ext uri="{FF2B5EF4-FFF2-40B4-BE49-F238E27FC236}">
                <a16:creationId xmlns:a16="http://schemas.microsoft.com/office/drawing/2014/main" id="{2F5D3835-5C71-4706-8337-5B0046FAB88E}"/>
              </a:ext>
            </a:extLst>
          </p:cNvPr>
          <p:cNvSpPr>
            <a:spLocks noGrp="1"/>
          </p:cNvSpPr>
          <p:nvPr>
            <p:ph type="subTitle" idx="1"/>
          </p:nvPr>
        </p:nvSpPr>
        <p:spPr/>
        <p:txBody>
          <a:bodyPr>
            <a:normAutofit/>
          </a:bodyPr>
          <a:lstStyle/>
          <a:p>
            <a:r>
              <a:rPr lang="cs-CZ" sz="1800" dirty="0"/>
              <a:t>JUDr. Vít Samek</a:t>
            </a:r>
          </a:p>
        </p:txBody>
      </p:sp>
      <p:pic>
        <p:nvPicPr>
          <p:cNvPr id="8" name="Obrázek 7">
            <a:extLst>
              <a:ext uri="{FF2B5EF4-FFF2-40B4-BE49-F238E27FC236}">
                <a16:creationId xmlns:a16="http://schemas.microsoft.com/office/drawing/2014/main" id="{AD673F94-E42B-4AD5-A2E7-72B346505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640" y="685800"/>
            <a:ext cx="330125" cy="1523999"/>
          </a:xfrm>
          <a:prstGeom prst="rect">
            <a:avLst/>
          </a:prstGeom>
        </p:spPr>
      </p:pic>
      <p:pic>
        <p:nvPicPr>
          <p:cNvPr id="9" name="Obrázek 8">
            <a:extLst>
              <a:ext uri="{FF2B5EF4-FFF2-40B4-BE49-F238E27FC236}">
                <a16:creationId xmlns:a16="http://schemas.microsoft.com/office/drawing/2014/main" id="{D988A562-B2CF-4782-8046-4210B05A8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337874" y="685799"/>
            <a:ext cx="330125" cy="1523999"/>
          </a:xfrm>
          <a:prstGeom prst="rect">
            <a:avLst/>
          </a:prstGeom>
        </p:spPr>
      </p:pic>
    </p:spTree>
    <p:extLst>
      <p:ext uri="{BB962C8B-B14F-4D97-AF65-F5344CB8AC3E}">
        <p14:creationId xmlns:p14="http://schemas.microsoft.com/office/powerpoint/2010/main" val="280050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5"/>
            <a:ext cx="10061236" cy="549275"/>
          </a:xfrm>
        </p:spPr>
        <p:txBody>
          <a:bodyPr>
            <a:normAutofit fontScale="90000"/>
          </a:bodyPr>
          <a:lstStyle/>
          <a:p>
            <a:pPr algn="ctr"/>
            <a:r>
              <a:rPr lang="cs-CZ" altLang="cs-CZ" sz="3600" dirty="0">
                <a:solidFill>
                  <a:srgbClr val="FFFFFF"/>
                </a:solidFill>
              </a:rPr>
              <a:t>Smlouva o fungování Evropské unie  </a:t>
            </a:r>
            <a:r>
              <a:rPr lang="cs-CZ" altLang="cs-CZ" sz="2700" b="0" i="1" dirty="0">
                <a:solidFill>
                  <a:srgbClr val="FFFFFF"/>
                </a:solidFill>
              </a:rPr>
              <a:t>(2012/C 326/02)</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194619"/>
            <a:ext cx="11349841" cy="5298255"/>
          </a:xfrm>
        </p:spPr>
        <p:txBody>
          <a:bodyPr>
            <a:normAutofit/>
          </a:bodyPr>
          <a:lstStyle/>
          <a:p>
            <a:pPr marL="0" indent="0">
              <a:buNone/>
            </a:pPr>
            <a:br>
              <a:rPr lang="cs-CZ" altLang="cs-CZ" sz="900" dirty="0"/>
            </a:br>
            <a:r>
              <a:rPr lang="cs-CZ" dirty="0"/>
              <a:t>HLAVA X SOCIÁLNÍ POLITIKA</a:t>
            </a:r>
          </a:p>
          <a:p>
            <a:pPr marL="0" indent="0">
              <a:buNone/>
            </a:pPr>
            <a:endParaRPr lang="cs-CZ" sz="400" dirty="0"/>
          </a:p>
          <a:p>
            <a:pPr marL="0" indent="0">
              <a:buNone/>
            </a:pPr>
            <a:r>
              <a:rPr lang="cs-CZ" b="1" dirty="0"/>
              <a:t>Článek 151 </a:t>
            </a:r>
            <a:r>
              <a:rPr lang="cs-CZ" sz="2000" i="1" dirty="0"/>
              <a:t>(bývalý článek 136 Smlouvy o ES)</a:t>
            </a:r>
          </a:p>
          <a:p>
            <a:pPr marL="0" indent="0">
              <a:buNone/>
            </a:pPr>
            <a:endParaRPr lang="cs-CZ" sz="400" b="1" i="1" dirty="0"/>
          </a:p>
          <a:p>
            <a:pPr marL="0" indent="0">
              <a:buNone/>
            </a:pPr>
            <a:r>
              <a:rPr lang="cs-CZ" dirty="0">
                <a:solidFill>
                  <a:srgbClr val="FFC000"/>
                </a:solidFill>
              </a:rPr>
              <a:t>Unie a členské státy</a:t>
            </a:r>
            <a:r>
              <a:rPr lang="cs-CZ" dirty="0"/>
              <a:t>, vědomy si základních sociálních práv, jak jsou stanovena v Evropské sociální chartě podepsané v Turínu dne 18. října 1961 a v Chartě Společenství základních sociálních práv pracovníků z roku 1989, </a:t>
            </a:r>
            <a:r>
              <a:rPr lang="cs-CZ" dirty="0">
                <a:solidFill>
                  <a:srgbClr val="FFC000"/>
                </a:solidFill>
              </a:rPr>
              <a:t>mají za cíl </a:t>
            </a:r>
            <a:r>
              <a:rPr lang="cs-CZ" dirty="0"/>
              <a:t>podporu zaměstnanosti, zlepšování životních a pracovních podmínek tak, aby bylo možno tyto podmínky vyrovnat a přitom udržet jejich zvýšenou úroveň, přiměřenou sociální ochranu, </a:t>
            </a:r>
            <a:r>
              <a:rPr lang="cs-CZ" dirty="0">
                <a:solidFill>
                  <a:srgbClr val="FFC000"/>
                </a:solidFill>
              </a:rPr>
              <a:t>sociální dialog</a:t>
            </a:r>
            <a:r>
              <a:rPr lang="cs-CZ" dirty="0"/>
              <a:t>, rozvoj lidských zdrojů za účelem trvale vysoké zaměstnanosti a boj proti vyloučením.</a:t>
            </a:r>
            <a:endParaRPr lang="cs-CZ" sz="2400" dirty="0">
              <a:solidFill>
                <a:srgbClr val="FFC000"/>
              </a:solidFill>
            </a:endParaRPr>
          </a:p>
        </p:txBody>
      </p:sp>
    </p:spTree>
    <p:extLst>
      <p:ext uri="{BB962C8B-B14F-4D97-AF65-F5344CB8AC3E}">
        <p14:creationId xmlns:p14="http://schemas.microsoft.com/office/powerpoint/2010/main" val="753112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5"/>
            <a:ext cx="10061236" cy="549275"/>
          </a:xfrm>
        </p:spPr>
        <p:txBody>
          <a:bodyPr>
            <a:normAutofit fontScale="90000"/>
          </a:bodyPr>
          <a:lstStyle/>
          <a:p>
            <a:pPr algn="ctr"/>
            <a:r>
              <a:rPr lang="cs-CZ" altLang="cs-CZ" sz="3600" dirty="0">
                <a:solidFill>
                  <a:srgbClr val="FFFFFF"/>
                </a:solidFill>
              </a:rPr>
              <a:t>Smlouva o fungování Evropské unie  </a:t>
            </a:r>
            <a:r>
              <a:rPr lang="cs-CZ" altLang="cs-CZ" sz="2700" b="0" i="1" dirty="0">
                <a:solidFill>
                  <a:srgbClr val="FFFFFF"/>
                </a:solidFill>
              </a:rPr>
              <a:t>(2012/C 326/02)</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194619"/>
            <a:ext cx="11349841" cy="5298255"/>
          </a:xfrm>
        </p:spPr>
        <p:txBody>
          <a:bodyPr>
            <a:normAutofit/>
          </a:bodyPr>
          <a:lstStyle/>
          <a:p>
            <a:pPr marL="0" indent="0">
              <a:buNone/>
            </a:pPr>
            <a:br>
              <a:rPr lang="cs-CZ" altLang="cs-CZ" sz="900" dirty="0"/>
            </a:br>
            <a:r>
              <a:rPr lang="cs-CZ" sz="3200" dirty="0"/>
              <a:t>HLAVA X SOCIÁLNÍ POLITIKA</a:t>
            </a:r>
          </a:p>
          <a:p>
            <a:pPr marL="0" indent="0">
              <a:buNone/>
            </a:pPr>
            <a:endParaRPr lang="cs-CZ" sz="800" dirty="0"/>
          </a:p>
          <a:p>
            <a:pPr marL="0" indent="0">
              <a:buNone/>
            </a:pPr>
            <a:r>
              <a:rPr lang="cs-CZ" sz="3200" b="1" dirty="0"/>
              <a:t>Článek 152</a:t>
            </a:r>
          </a:p>
          <a:p>
            <a:pPr marL="0" indent="0">
              <a:buNone/>
            </a:pPr>
            <a:endParaRPr lang="cs-CZ" sz="800" b="1" i="1" dirty="0"/>
          </a:p>
          <a:p>
            <a:pPr marL="0" indent="0">
              <a:lnSpc>
                <a:spcPct val="100000"/>
              </a:lnSpc>
              <a:buNone/>
            </a:pPr>
            <a:r>
              <a:rPr lang="cs-CZ" sz="3200" dirty="0"/>
              <a:t>S přihlédnutím k různorodosti vnitrostátních systémů </a:t>
            </a:r>
            <a:r>
              <a:rPr lang="cs-CZ" sz="3200" dirty="0">
                <a:solidFill>
                  <a:srgbClr val="FFC000"/>
                </a:solidFill>
              </a:rPr>
              <a:t>Unie uznává a podporuje úlohu sociálních partnerů na své úrovni</a:t>
            </a:r>
            <a:r>
              <a:rPr lang="cs-CZ" sz="3200" dirty="0"/>
              <a:t>. Usnadňuje mezi nimi dialog, přičemž uznává jejich samostatnost.</a:t>
            </a:r>
          </a:p>
          <a:p>
            <a:pPr marL="0" indent="0">
              <a:lnSpc>
                <a:spcPct val="100000"/>
              </a:lnSpc>
              <a:buNone/>
            </a:pPr>
            <a:r>
              <a:rPr lang="cs-CZ" sz="3200" dirty="0">
                <a:solidFill>
                  <a:srgbClr val="FFC000"/>
                </a:solidFill>
              </a:rPr>
              <a:t>Trojstranná sociální vrcholná schůzka </a:t>
            </a:r>
            <a:r>
              <a:rPr lang="cs-CZ" sz="3200" dirty="0"/>
              <a:t>pro růst a zaměstnanost přispívá k sociálnímu dialogu.</a:t>
            </a:r>
            <a:endParaRPr lang="cs-CZ" sz="3200" dirty="0">
              <a:solidFill>
                <a:srgbClr val="FFC000"/>
              </a:solidFill>
            </a:endParaRPr>
          </a:p>
        </p:txBody>
      </p:sp>
    </p:spTree>
    <p:extLst>
      <p:ext uri="{BB962C8B-B14F-4D97-AF65-F5344CB8AC3E}">
        <p14:creationId xmlns:p14="http://schemas.microsoft.com/office/powerpoint/2010/main" val="3426727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5"/>
            <a:ext cx="10061236" cy="549275"/>
          </a:xfrm>
        </p:spPr>
        <p:txBody>
          <a:bodyPr>
            <a:normAutofit fontScale="90000"/>
          </a:bodyPr>
          <a:lstStyle/>
          <a:p>
            <a:pPr algn="ctr"/>
            <a:r>
              <a:rPr lang="cs-CZ" altLang="cs-CZ" sz="3600" dirty="0">
                <a:solidFill>
                  <a:srgbClr val="FFFFFF"/>
                </a:solidFill>
              </a:rPr>
              <a:t>Smlouva o fungování Evropské unie  </a:t>
            </a:r>
            <a:r>
              <a:rPr lang="cs-CZ" altLang="cs-CZ" sz="2700" b="0" i="1" dirty="0">
                <a:solidFill>
                  <a:srgbClr val="FFFFFF"/>
                </a:solidFill>
              </a:rPr>
              <a:t>(2012/C 326/02)</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57125" y="1199213"/>
            <a:ext cx="11905026" cy="5516380"/>
          </a:xfrm>
        </p:spPr>
        <p:txBody>
          <a:bodyPr>
            <a:normAutofit fontScale="62500" lnSpcReduction="20000"/>
          </a:bodyPr>
          <a:lstStyle/>
          <a:p>
            <a:pPr marL="0" indent="0">
              <a:buNone/>
            </a:pPr>
            <a:br>
              <a:rPr lang="cs-CZ" altLang="cs-CZ" sz="900" dirty="0"/>
            </a:br>
            <a:r>
              <a:rPr lang="cs-CZ" sz="3200" b="1" dirty="0"/>
              <a:t>Článek 153 </a:t>
            </a:r>
            <a:r>
              <a:rPr lang="cs-CZ" sz="3200" i="1" dirty="0"/>
              <a:t>(bývalý článek 137 Smlouvy o ES)</a:t>
            </a:r>
          </a:p>
          <a:p>
            <a:pPr marL="0" indent="0">
              <a:buNone/>
            </a:pPr>
            <a:endParaRPr lang="cs-CZ" sz="400" b="1" i="1" dirty="0"/>
          </a:p>
          <a:p>
            <a:pPr marL="0" indent="0">
              <a:buNone/>
            </a:pPr>
            <a:r>
              <a:rPr lang="cs-CZ" sz="3200" dirty="0"/>
              <a:t>1. Za účelem dosažení cílů stanovených v článku 151 Unie podporuje a doplňuje činnost členských</a:t>
            </a:r>
          </a:p>
          <a:p>
            <a:pPr marL="0" indent="0">
              <a:buNone/>
            </a:pPr>
            <a:r>
              <a:rPr lang="cs-CZ" sz="3200" dirty="0"/>
              <a:t>států v těchto oblastech:</a:t>
            </a:r>
          </a:p>
          <a:p>
            <a:pPr marL="0" indent="179388">
              <a:buNone/>
            </a:pPr>
            <a:r>
              <a:rPr lang="cs-CZ" sz="3200" dirty="0"/>
              <a:t>a) zlepšování především pracovního prostředí tak, aby bylo chráněno zdraví a bezpečnost pracovníků,</a:t>
            </a:r>
          </a:p>
          <a:p>
            <a:pPr marL="0" indent="179388">
              <a:buNone/>
            </a:pPr>
            <a:r>
              <a:rPr lang="cs-CZ" sz="3200" dirty="0"/>
              <a:t>b) pracovní podmínky,</a:t>
            </a:r>
          </a:p>
          <a:p>
            <a:pPr marL="0" indent="179388">
              <a:buNone/>
            </a:pPr>
            <a:r>
              <a:rPr lang="cs-CZ" sz="3200" dirty="0"/>
              <a:t>c) sociální zabezpečení a sociální ochrana pracovníků,</a:t>
            </a:r>
          </a:p>
          <a:p>
            <a:pPr marL="0" indent="179388">
              <a:buNone/>
            </a:pPr>
            <a:r>
              <a:rPr lang="cs-CZ" sz="3200" dirty="0"/>
              <a:t>d) ochrana pracovníků při skončení pracovního poměru,</a:t>
            </a:r>
          </a:p>
          <a:p>
            <a:pPr marL="0" indent="179388">
              <a:buNone/>
            </a:pPr>
            <a:r>
              <a:rPr lang="cs-CZ" sz="3200" dirty="0"/>
              <a:t>e) informování pracovníků a konzultace s nimi,</a:t>
            </a:r>
          </a:p>
          <a:p>
            <a:pPr marL="0" indent="179388">
              <a:buNone/>
            </a:pPr>
            <a:r>
              <a:rPr lang="cs-CZ" sz="3200" dirty="0">
                <a:solidFill>
                  <a:srgbClr val="FFC000"/>
                </a:solidFill>
              </a:rPr>
              <a:t>f) zastupování a kolektivní obrana zájmů pracovníků a zaměstnavatelů včetně spolurozhodování,</a:t>
            </a:r>
          </a:p>
          <a:p>
            <a:pPr marL="0" indent="179388">
              <a:buNone/>
            </a:pPr>
            <a:r>
              <a:rPr lang="cs-CZ" sz="3200" dirty="0">
                <a:solidFill>
                  <a:srgbClr val="FFC000"/>
                </a:solidFill>
              </a:rPr>
              <a:t>s výhradou odstavce 5,</a:t>
            </a:r>
          </a:p>
          <a:p>
            <a:pPr marL="0" indent="179388">
              <a:buNone/>
            </a:pPr>
            <a:r>
              <a:rPr lang="cs-CZ" sz="3200" dirty="0"/>
              <a:t>g) podmínky zaměstnávání státních příslušníků třetích zemí oprávněně pobývajících na území Unie,</a:t>
            </a:r>
          </a:p>
          <a:p>
            <a:pPr marL="0" indent="179388">
              <a:buNone/>
            </a:pPr>
            <a:r>
              <a:rPr lang="cs-CZ" sz="3200" dirty="0"/>
              <a:t>h) zapojení osob vyloučených z trhu pracovních příležitostí, aniž je dotčen článek 166,</a:t>
            </a:r>
          </a:p>
          <a:p>
            <a:pPr marL="0" indent="179388">
              <a:buNone/>
            </a:pPr>
            <a:r>
              <a:rPr lang="cs-CZ" sz="3200" dirty="0"/>
              <a:t>i) rovnost příležitostí mezi muži a ženami na trhu práce a rovné zacházení na pracovišti,</a:t>
            </a:r>
          </a:p>
          <a:p>
            <a:pPr marL="0" indent="179388">
              <a:buNone/>
            </a:pPr>
            <a:r>
              <a:rPr lang="cs-CZ" sz="3200" dirty="0"/>
              <a:t>j) boj proti sociálnímu vyloučení,</a:t>
            </a:r>
          </a:p>
          <a:p>
            <a:pPr marL="0" indent="179388">
              <a:buNone/>
            </a:pPr>
            <a:r>
              <a:rPr lang="cs-CZ" sz="3200" dirty="0"/>
              <a:t>k) modernizace systémů sociálního zabezpečení, aniž je dotčeno písmeno c)</a:t>
            </a:r>
          </a:p>
          <a:p>
            <a:pPr marL="0" indent="179388">
              <a:buNone/>
            </a:pPr>
            <a:endParaRPr lang="cs-CZ" dirty="0"/>
          </a:p>
        </p:txBody>
      </p:sp>
    </p:spTree>
    <p:extLst>
      <p:ext uri="{BB962C8B-B14F-4D97-AF65-F5344CB8AC3E}">
        <p14:creationId xmlns:p14="http://schemas.microsoft.com/office/powerpoint/2010/main" val="3732410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207026" y="425086"/>
            <a:ext cx="10061236" cy="549275"/>
          </a:xfrm>
        </p:spPr>
        <p:txBody>
          <a:bodyPr>
            <a:normAutofit fontScale="90000"/>
          </a:bodyPr>
          <a:lstStyle/>
          <a:p>
            <a:pPr algn="ctr"/>
            <a:r>
              <a:rPr lang="cs-CZ" altLang="cs-CZ" sz="3600" dirty="0">
                <a:solidFill>
                  <a:srgbClr val="FFFFFF"/>
                </a:solidFill>
              </a:rPr>
              <a:t>Smlouva o fungování Evropské unie  </a:t>
            </a:r>
            <a:r>
              <a:rPr lang="cs-CZ" altLang="cs-CZ" sz="2700" b="0" i="1" dirty="0">
                <a:solidFill>
                  <a:srgbClr val="FFFFFF"/>
                </a:solidFill>
              </a:rPr>
              <a:t>(2012/C 326/02)</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57125" y="974361"/>
            <a:ext cx="11905026" cy="5741232"/>
          </a:xfrm>
        </p:spPr>
        <p:txBody>
          <a:bodyPr>
            <a:normAutofit fontScale="47500" lnSpcReduction="20000"/>
          </a:bodyPr>
          <a:lstStyle/>
          <a:p>
            <a:pPr marL="0" indent="0">
              <a:buNone/>
            </a:pPr>
            <a:br>
              <a:rPr lang="cs-CZ" altLang="cs-CZ" sz="4200" dirty="0"/>
            </a:br>
            <a:r>
              <a:rPr lang="cs-CZ" sz="4200" b="1" dirty="0"/>
              <a:t>Článek 153 </a:t>
            </a:r>
            <a:r>
              <a:rPr lang="cs-CZ" sz="4200" i="1" dirty="0"/>
              <a:t>(bývalý článek 137 Smlouvy o ES)</a:t>
            </a:r>
          </a:p>
          <a:p>
            <a:pPr marL="0" indent="0">
              <a:lnSpc>
                <a:spcPct val="120000"/>
              </a:lnSpc>
              <a:buNone/>
            </a:pPr>
            <a:r>
              <a:rPr lang="cs-CZ" sz="3800" dirty="0"/>
              <a:t>2. Za tímto účelem mohou Evropský parlament a Rada:</a:t>
            </a:r>
          </a:p>
          <a:p>
            <a:pPr marL="0" indent="0">
              <a:lnSpc>
                <a:spcPct val="120000"/>
              </a:lnSpc>
              <a:buNone/>
            </a:pPr>
            <a:r>
              <a:rPr lang="cs-CZ" sz="3200" dirty="0"/>
              <a:t>a) přijímat opatření určená k podpoře spolupráce mezi členskými státy prostřednictvím podnětů, které mají za cíl zlepšování znalostí, rozvoj výměny informací a osvědčených zkušeností, podporu inovačních přístupů a vyhodnocování zkušeností, s vyloučením harmonizace právních předpisů členských států;</a:t>
            </a:r>
          </a:p>
          <a:p>
            <a:pPr marL="0" indent="0">
              <a:lnSpc>
                <a:spcPct val="120000"/>
              </a:lnSpc>
              <a:buNone/>
            </a:pPr>
            <a:r>
              <a:rPr lang="cs-CZ" sz="3800" dirty="0">
                <a:solidFill>
                  <a:srgbClr val="FFC000"/>
                </a:solidFill>
              </a:rPr>
              <a:t>b) směrnicemi stanovit v oblastech uvedených v odst. 1 písm. a) až i) minimální požadavky, které se uplatní postupně s přihlédnutím ke stávajícím podmínkám a technickým předpisům jednotlivých členských států. </a:t>
            </a:r>
            <a:r>
              <a:rPr lang="cs-CZ" sz="3200" dirty="0"/>
              <a:t>V těchto směrnicích se Rada zdrží ukládání správních, finančních a právních omezení bránících zakládání a rozvoji malých a středních podniků.</a:t>
            </a:r>
          </a:p>
          <a:p>
            <a:pPr marL="0" indent="0">
              <a:lnSpc>
                <a:spcPct val="120000"/>
              </a:lnSpc>
              <a:buNone/>
            </a:pPr>
            <a:r>
              <a:rPr lang="cs-CZ" sz="3200" dirty="0"/>
              <a:t>Evropský parlament a Rada rozhodují řádným legislativním postupem po konzultaci s Hospodářským </a:t>
            </a:r>
            <a:r>
              <a:rPr lang="pt-BR" sz="3200" dirty="0"/>
              <a:t>a sociálním výborem a Výborem regionů.</a:t>
            </a:r>
            <a:r>
              <a:rPr lang="cs-CZ" sz="3200" dirty="0"/>
              <a:t> V oblastech uvedených v odst. 1 písm. c), d), f) a g) rozhoduje Rada zvláštním legislativním postupem jednomyslně po konzultaci s Evropským parlamentem a uvedenými výbory. Rada může na návrh Komise a po konzultaci s Evropským parlamentem jednomyslně rozhodnout o tom, že se řádný legislativní postup vztahuje i na odst. 1 písm. d), f) a g).</a:t>
            </a:r>
          </a:p>
          <a:p>
            <a:pPr marL="0" indent="0">
              <a:lnSpc>
                <a:spcPct val="120000"/>
              </a:lnSpc>
              <a:buNone/>
            </a:pPr>
            <a:r>
              <a:rPr lang="cs-CZ" sz="3800" dirty="0">
                <a:solidFill>
                  <a:srgbClr val="FFC000"/>
                </a:solidFill>
              </a:rPr>
              <a:t>3. Členský stát může pověřit sociální partnery na jejich společnou žádost prováděním směrnic přijatých podle odstavce 2 nebo případně prováděním rozhodnutí Rady přijatého v souladu s článkem 155.</a:t>
            </a:r>
          </a:p>
          <a:p>
            <a:pPr marL="0" indent="0">
              <a:lnSpc>
                <a:spcPct val="120000"/>
              </a:lnSpc>
              <a:buNone/>
            </a:pPr>
            <a:r>
              <a:rPr lang="cs-CZ" sz="3800" dirty="0">
                <a:solidFill>
                  <a:srgbClr val="FFC000"/>
                </a:solidFill>
              </a:rPr>
              <a:t>V takovém případě stát zajistí, že </a:t>
            </a:r>
            <a:r>
              <a:rPr lang="cs-CZ" sz="3800" dirty="0"/>
              <a:t>nejpozději ke dni, k němuž musí být směrnice nebo rozhodnutí provedeny, </a:t>
            </a:r>
            <a:r>
              <a:rPr lang="cs-CZ" sz="3800" dirty="0">
                <a:solidFill>
                  <a:srgbClr val="FFC000"/>
                </a:solidFill>
              </a:rPr>
              <a:t>přijmou sociální partneři formou dohody nezbytná opatření a dotyčný členský stát přijme všechna nezbytná opatření</a:t>
            </a:r>
            <a:r>
              <a:rPr lang="cs-CZ" sz="3800" dirty="0"/>
              <a:t>, aby mohl kdykoli zaručit, že výsledků předepsaných směrnicí nebo rozhodnutím bude dosaženo.</a:t>
            </a:r>
          </a:p>
        </p:txBody>
      </p:sp>
    </p:spTree>
    <p:extLst>
      <p:ext uri="{BB962C8B-B14F-4D97-AF65-F5344CB8AC3E}">
        <p14:creationId xmlns:p14="http://schemas.microsoft.com/office/powerpoint/2010/main" val="3469643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5"/>
            <a:ext cx="10061236" cy="549275"/>
          </a:xfrm>
        </p:spPr>
        <p:txBody>
          <a:bodyPr>
            <a:normAutofit fontScale="90000"/>
          </a:bodyPr>
          <a:lstStyle/>
          <a:p>
            <a:pPr algn="ctr"/>
            <a:r>
              <a:rPr lang="cs-CZ" altLang="cs-CZ" sz="3600" dirty="0">
                <a:solidFill>
                  <a:srgbClr val="FFFFFF"/>
                </a:solidFill>
              </a:rPr>
              <a:t>Smlouva o fungování Evropské unie  </a:t>
            </a:r>
            <a:r>
              <a:rPr lang="cs-CZ" altLang="cs-CZ" sz="2700" b="0" i="1" dirty="0">
                <a:solidFill>
                  <a:srgbClr val="FFFFFF"/>
                </a:solidFill>
              </a:rPr>
              <a:t>(2012/C 326/02)</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194619"/>
            <a:ext cx="11349841" cy="5298255"/>
          </a:xfrm>
        </p:spPr>
        <p:txBody>
          <a:bodyPr>
            <a:normAutofit fontScale="85000" lnSpcReduction="20000"/>
          </a:bodyPr>
          <a:lstStyle/>
          <a:p>
            <a:pPr marL="0" indent="0">
              <a:buNone/>
            </a:pPr>
            <a:endParaRPr lang="cs-CZ" sz="400" dirty="0"/>
          </a:p>
          <a:p>
            <a:pPr marL="0" indent="0">
              <a:buNone/>
            </a:pPr>
            <a:r>
              <a:rPr lang="cs-CZ" b="1" dirty="0"/>
              <a:t>Článek 154 </a:t>
            </a:r>
            <a:r>
              <a:rPr lang="cs-CZ" sz="2000" i="1" dirty="0"/>
              <a:t>(bývalý článek 138 Smlouvy o ES)</a:t>
            </a:r>
          </a:p>
          <a:p>
            <a:pPr marL="0" indent="0">
              <a:buNone/>
            </a:pPr>
            <a:endParaRPr lang="cs-CZ" sz="400" b="1" i="1" dirty="0"/>
          </a:p>
          <a:p>
            <a:pPr marL="360363" indent="-360363">
              <a:lnSpc>
                <a:spcPct val="110000"/>
              </a:lnSpc>
              <a:buNone/>
            </a:pPr>
            <a:r>
              <a:rPr lang="cs-CZ" dirty="0"/>
              <a:t>1. Úkolem Komise je </a:t>
            </a:r>
            <a:r>
              <a:rPr lang="cs-CZ" dirty="0">
                <a:solidFill>
                  <a:srgbClr val="FFC000"/>
                </a:solidFill>
              </a:rPr>
              <a:t>podporovat konzultace mezi sociálními partnery</a:t>
            </a:r>
            <a:r>
              <a:rPr lang="cs-CZ" dirty="0"/>
              <a:t> na úrovni Unie a přijímat všechna </a:t>
            </a:r>
            <a:r>
              <a:rPr lang="cs-CZ" dirty="0">
                <a:solidFill>
                  <a:srgbClr val="FFC000"/>
                </a:solidFill>
              </a:rPr>
              <a:t>účelná opatření pro usnadnění jejich dialogu</a:t>
            </a:r>
            <a:r>
              <a:rPr lang="cs-CZ" dirty="0"/>
              <a:t>, přičemž zajišťuje vyváženou podporu jednajících stran.</a:t>
            </a:r>
          </a:p>
          <a:p>
            <a:pPr marL="360363" indent="-360363">
              <a:lnSpc>
                <a:spcPct val="110000"/>
              </a:lnSpc>
              <a:buNone/>
            </a:pPr>
            <a:r>
              <a:rPr lang="cs-CZ" dirty="0"/>
              <a:t>2. Za tím účelem </a:t>
            </a:r>
            <a:r>
              <a:rPr lang="cs-CZ" dirty="0">
                <a:solidFill>
                  <a:srgbClr val="FFC000"/>
                </a:solidFill>
              </a:rPr>
              <a:t>Komise</a:t>
            </a:r>
            <a:r>
              <a:rPr lang="cs-CZ" dirty="0"/>
              <a:t> před předložením návrhů z oblasti sociální politiky </a:t>
            </a:r>
            <a:r>
              <a:rPr lang="cs-CZ" dirty="0">
                <a:solidFill>
                  <a:srgbClr val="FFC000"/>
                </a:solidFill>
              </a:rPr>
              <a:t>konzultuje se sociálními partnery </a:t>
            </a:r>
            <a:r>
              <a:rPr lang="cs-CZ" dirty="0"/>
              <a:t>otázku možného zaměření akce Unie.</a:t>
            </a:r>
          </a:p>
          <a:p>
            <a:pPr marL="360363" indent="-360363">
              <a:lnSpc>
                <a:spcPct val="110000"/>
              </a:lnSpc>
              <a:buNone/>
            </a:pPr>
            <a:r>
              <a:rPr lang="cs-CZ" dirty="0"/>
              <a:t>3. Považuje-li Komise po takové konzultaci akci Unie za účelnou, </a:t>
            </a:r>
            <a:r>
              <a:rPr lang="cs-CZ" dirty="0">
                <a:solidFill>
                  <a:srgbClr val="FFC000"/>
                </a:solidFill>
              </a:rPr>
              <a:t>konzultuje</a:t>
            </a:r>
            <a:r>
              <a:rPr lang="cs-CZ" dirty="0"/>
              <a:t> se sociálními partnery </a:t>
            </a:r>
            <a:r>
              <a:rPr lang="cs-CZ" dirty="0">
                <a:solidFill>
                  <a:srgbClr val="FFC000"/>
                </a:solidFill>
              </a:rPr>
              <a:t>obsah zamýšleného návrhu</a:t>
            </a:r>
            <a:r>
              <a:rPr lang="cs-CZ" dirty="0"/>
              <a:t>. Sociální partneři předají Komisi své stanovisko, případně doporučení.</a:t>
            </a:r>
          </a:p>
          <a:p>
            <a:pPr marL="360363" indent="-360363">
              <a:lnSpc>
                <a:spcPct val="110000"/>
              </a:lnSpc>
              <a:buNone/>
            </a:pPr>
            <a:r>
              <a:rPr lang="cs-CZ" dirty="0"/>
              <a:t>4. Při konzultaci podle odstavců 2 a 3 </a:t>
            </a:r>
            <a:r>
              <a:rPr lang="cs-CZ" dirty="0">
                <a:solidFill>
                  <a:srgbClr val="FFC000"/>
                </a:solidFill>
              </a:rPr>
              <a:t>mohou sociální partneři informovat Komisi o svém úmyslu zahájit postup podle článku 155</a:t>
            </a:r>
            <a:r>
              <a:rPr lang="cs-CZ" dirty="0"/>
              <a:t>. Doba trvání tohoto postupu nesmí překročit devět měsíců, nerozhodnou-li se společně sociální partneři a Komise tuto dobu prodloužit.</a:t>
            </a:r>
            <a:endParaRPr lang="cs-CZ" sz="2400" dirty="0">
              <a:solidFill>
                <a:srgbClr val="FFC000"/>
              </a:solidFill>
            </a:endParaRPr>
          </a:p>
        </p:txBody>
      </p:sp>
    </p:spTree>
    <p:extLst>
      <p:ext uri="{BB962C8B-B14F-4D97-AF65-F5344CB8AC3E}">
        <p14:creationId xmlns:p14="http://schemas.microsoft.com/office/powerpoint/2010/main" val="792350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5"/>
            <a:ext cx="10061236" cy="549275"/>
          </a:xfrm>
        </p:spPr>
        <p:txBody>
          <a:bodyPr>
            <a:normAutofit fontScale="90000"/>
          </a:bodyPr>
          <a:lstStyle/>
          <a:p>
            <a:pPr algn="ctr"/>
            <a:r>
              <a:rPr lang="cs-CZ" altLang="cs-CZ" sz="3600" dirty="0">
                <a:solidFill>
                  <a:srgbClr val="FFFFFF"/>
                </a:solidFill>
              </a:rPr>
              <a:t>Smlouva o fungování Evropské unie  </a:t>
            </a:r>
            <a:r>
              <a:rPr lang="cs-CZ" altLang="cs-CZ" sz="2700" b="0" i="1" dirty="0">
                <a:solidFill>
                  <a:srgbClr val="FFFFFF"/>
                </a:solidFill>
              </a:rPr>
              <a:t>(2012/C 326/02)</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194619"/>
            <a:ext cx="11349841" cy="5298255"/>
          </a:xfrm>
        </p:spPr>
        <p:txBody>
          <a:bodyPr>
            <a:normAutofit lnSpcReduction="10000"/>
          </a:bodyPr>
          <a:lstStyle/>
          <a:p>
            <a:pPr marL="0" indent="0">
              <a:buNone/>
            </a:pPr>
            <a:endParaRPr lang="cs-CZ" sz="400" dirty="0"/>
          </a:p>
          <a:p>
            <a:pPr marL="0" indent="0">
              <a:buNone/>
            </a:pPr>
            <a:r>
              <a:rPr lang="cs-CZ" b="1" dirty="0"/>
              <a:t>Článek 155 </a:t>
            </a:r>
            <a:r>
              <a:rPr lang="cs-CZ" sz="2000" i="1" dirty="0"/>
              <a:t>(bývalý článek 139 Smlouvy o ES)</a:t>
            </a:r>
          </a:p>
          <a:p>
            <a:pPr marL="0" indent="0">
              <a:buNone/>
            </a:pPr>
            <a:endParaRPr lang="cs-CZ" sz="400" b="1" i="1" dirty="0"/>
          </a:p>
          <a:p>
            <a:pPr marL="360363" indent="-360363">
              <a:lnSpc>
                <a:spcPct val="100000"/>
              </a:lnSpc>
              <a:buNone/>
            </a:pPr>
            <a:r>
              <a:rPr lang="cs-CZ" dirty="0"/>
              <a:t>1. Pokud si to sociální partneři přejí, </a:t>
            </a:r>
            <a:r>
              <a:rPr lang="cs-CZ" dirty="0">
                <a:solidFill>
                  <a:srgbClr val="FFC000"/>
                </a:solidFill>
              </a:rPr>
              <a:t>může dialog </a:t>
            </a:r>
            <a:r>
              <a:rPr lang="cs-CZ" dirty="0"/>
              <a:t>mezi nimi na úrovni Unie </a:t>
            </a:r>
            <a:r>
              <a:rPr lang="cs-CZ" dirty="0">
                <a:solidFill>
                  <a:srgbClr val="FFC000"/>
                </a:solidFill>
              </a:rPr>
              <a:t>vést ke smluvním vztahům včetně uzavírání dohod</a:t>
            </a:r>
            <a:r>
              <a:rPr lang="cs-CZ" dirty="0"/>
              <a:t>.</a:t>
            </a:r>
          </a:p>
          <a:p>
            <a:pPr marL="360363" indent="-360363">
              <a:lnSpc>
                <a:spcPct val="100000"/>
              </a:lnSpc>
              <a:buNone/>
            </a:pPr>
            <a:r>
              <a:rPr lang="cs-CZ" dirty="0"/>
              <a:t>2. </a:t>
            </a:r>
            <a:r>
              <a:rPr lang="cs-CZ" dirty="0">
                <a:solidFill>
                  <a:srgbClr val="FFC000"/>
                </a:solidFill>
              </a:rPr>
              <a:t>Dohody</a:t>
            </a:r>
            <a:r>
              <a:rPr lang="cs-CZ" dirty="0"/>
              <a:t> uzavřené na úrovni Unie </a:t>
            </a:r>
            <a:r>
              <a:rPr lang="cs-CZ" dirty="0">
                <a:solidFill>
                  <a:srgbClr val="FFC000"/>
                </a:solidFill>
              </a:rPr>
              <a:t>se provádějí </a:t>
            </a:r>
            <a:r>
              <a:rPr lang="cs-CZ" dirty="0"/>
              <a:t>buď </a:t>
            </a:r>
            <a:r>
              <a:rPr lang="cs-CZ" dirty="0">
                <a:solidFill>
                  <a:srgbClr val="FFC000"/>
                </a:solidFill>
              </a:rPr>
              <a:t>podle stávajících postupů a zvyklostí sociálních partnerů a členských států</a:t>
            </a:r>
            <a:r>
              <a:rPr lang="cs-CZ" dirty="0"/>
              <a:t>, nebo v záležitostech týkajících se článku 153 </a:t>
            </a:r>
            <a:r>
              <a:rPr lang="cs-CZ" dirty="0">
                <a:solidFill>
                  <a:srgbClr val="FFC000"/>
                </a:solidFill>
              </a:rPr>
              <a:t>rozhodnutím Rady na návrh Komise na základě společné žádosti smluvních stran</a:t>
            </a:r>
            <a:r>
              <a:rPr lang="cs-CZ" dirty="0"/>
              <a:t>. Evropský parlament je o tom informován.</a:t>
            </a:r>
          </a:p>
          <a:p>
            <a:pPr marL="0" indent="0">
              <a:lnSpc>
                <a:spcPct val="100000"/>
              </a:lnSpc>
              <a:buNone/>
            </a:pPr>
            <a:r>
              <a:rPr lang="cs-CZ" dirty="0"/>
              <a:t>Rada rozhoduje jednomyslně, pokud dotyčná dohoda obsahuje jedno nebo více ustanovení vztahujících se k některé z oblastí, v nichž je na základě čl. 153 odst. 2 vyžadována jednomyslnost.</a:t>
            </a:r>
            <a:endParaRPr lang="cs-CZ" sz="2400" dirty="0">
              <a:solidFill>
                <a:srgbClr val="FFC000"/>
              </a:solidFill>
            </a:endParaRPr>
          </a:p>
        </p:txBody>
      </p:sp>
    </p:spTree>
    <p:extLst>
      <p:ext uri="{BB962C8B-B14F-4D97-AF65-F5344CB8AC3E}">
        <p14:creationId xmlns:p14="http://schemas.microsoft.com/office/powerpoint/2010/main" val="95233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4"/>
            <a:ext cx="10061236" cy="1638773"/>
          </a:xfrm>
        </p:spPr>
        <p:txBody>
          <a:bodyPr>
            <a:normAutofit/>
          </a:bodyPr>
          <a:lstStyle/>
          <a:p>
            <a:pPr algn="ctr"/>
            <a:r>
              <a:rPr lang="cs-CZ" sz="3600" dirty="0"/>
              <a:t>Charta základních sociálních práv pracujících Společenství </a:t>
            </a:r>
            <a:r>
              <a:rPr lang="cs-CZ" sz="2200" b="0" i="1" dirty="0"/>
              <a:t>(1989)</a:t>
            </a:r>
            <a:br>
              <a:rPr lang="cs-CZ" sz="2800" dirty="0"/>
            </a:br>
            <a:endParaRPr lang="cs-CZ" altLang="cs-CZ" sz="2700" b="0" i="1"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544749" y="1809345"/>
            <a:ext cx="10496145" cy="4683529"/>
          </a:xfrm>
        </p:spPr>
        <p:txBody>
          <a:bodyPr>
            <a:normAutofit/>
          </a:bodyPr>
          <a:lstStyle/>
          <a:p>
            <a:pPr marL="0" indent="0">
              <a:buNone/>
            </a:pPr>
            <a:r>
              <a:rPr lang="cs-CZ" i="1" dirty="0"/>
              <a:t>Článek 12:</a:t>
            </a:r>
          </a:p>
          <a:p>
            <a:pPr marL="0" indent="0">
              <a:buNone/>
            </a:pPr>
            <a:br>
              <a:rPr lang="cs-CZ" sz="800" dirty="0"/>
            </a:br>
            <a:r>
              <a:rPr lang="cs-CZ" dirty="0"/>
              <a:t>Zaměstnavatelé nebo organizace zaměstnavatelů na jedné straně a </a:t>
            </a:r>
            <a:r>
              <a:rPr lang="cs-CZ" dirty="0">
                <a:solidFill>
                  <a:srgbClr val="FFC000"/>
                </a:solidFill>
              </a:rPr>
              <a:t>organizace pracujících </a:t>
            </a:r>
            <a:r>
              <a:rPr lang="cs-CZ" dirty="0"/>
              <a:t>na straně druhé </a:t>
            </a:r>
            <a:r>
              <a:rPr lang="cs-CZ" dirty="0">
                <a:solidFill>
                  <a:srgbClr val="FFC000"/>
                </a:solidFill>
              </a:rPr>
              <a:t>mají právo vyjednávat a uzavírat kolektivní smlouvy</a:t>
            </a:r>
            <a:r>
              <a:rPr lang="cs-CZ" dirty="0"/>
              <a:t> za podmínek stanovených národními zákony a praxí.</a:t>
            </a:r>
          </a:p>
          <a:p>
            <a:pPr marL="0" indent="0">
              <a:buNone/>
            </a:pPr>
            <a:r>
              <a:rPr lang="cs-CZ" dirty="0">
                <a:solidFill>
                  <a:srgbClr val="FFC000"/>
                </a:solidFill>
              </a:rPr>
              <a:t>Dialog mezi těmito dvěma stranami průmyslu </a:t>
            </a:r>
            <a:r>
              <a:rPr lang="cs-CZ" dirty="0"/>
              <a:t>na evropské úrovni, který musí být rozvinut, </a:t>
            </a:r>
            <a:r>
              <a:rPr lang="cs-CZ" dirty="0">
                <a:solidFill>
                  <a:srgbClr val="FFC000"/>
                </a:solidFill>
              </a:rPr>
              <a:t>může</a:t>
            </a:r>
            <a:r>
              <a:rPr lang="cs-CZ" dirty="0"/>
              <a:t>, pokud to strany považují za žádoucí, </a:t>
            </a:r>
            <a:r>
              <a:rPr lang="cs-CZ" dirty="0">
                <a:solidFill>
                  <a:srgbClr val="FFC000"/>
                </a:solidFill>
              </a:rPr>
              <a:t>vyústit ve smluvní vztahy </a:t>
            </a:r>
            <a:r>
              <a:rPr lang="cs-CZ" dirty="0"/>
              <a:t>zvláště na </a:t>
            </a:r>
            <a:r>
              <a:rPr lang="cs-CZ" dirty="0" err="1"/>
              <a:t>meziprofesní</a:t>
            </a:r>
            <a:r>
              <a:rPr lang="cs-CZ" dirty="0"/>
              <a:t> a odvětvové úrovni.</a:t>
            </a:r>
          </a:p>
        </p:txBody>
      </p:sp>
    </p:spTree>
    <p:extLst>
      <p:ext uri="{BB962C8B-B14F-4D97-AF65-F5344CB8AC3E}">
        <p14:creationId xmlns:p14="http://schemas.microsoft.com/office/powerpoint/2010/main" val="4031401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5"/>
            <a:ext cx="10061236" cy="549275"/>
          </a:xfrm>
        </p:spPr>
        <p:txBody>
          <a:bodyPr>
            <a:normAutofit fontScale="90000"/>
          </a:bodyPr>
          <a:lstStyle/>
          <a:p>
            <a:pPr algn="ctr"/>
            <a:r>
              <a:rPr lang="cs-CZ" altLang="cs-CZ" sz="3600" dirty="0">
                <a:solidFill>
                  <a:srgbClr val="FFFFFF"/>
                </a:solidFill>
              </a:rPr>
              <a:t>Listina základních práv Evropské unie  </a:t>
            </a:r>
            <a:r>
              <a:rPr lang="cs-CZ" altLang="cs-CZ" sz="2700" b="0" i="1" dirty="0">
                <a:solidFill>
                  <a:srgbClr val="FFFFFF"/>
                </a:solidFill>
              </a:rPr>
              <a:t>(2012/C 326/02)</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194619"/>
            <a:ext cx="11349841" cy="5298255"/>
          </a:xfrm>
        </p:spPr>
        <p:txBody>
          <a:bodyPr>
            <a:normAutofit/>
          </a:bodyPr>
          <a:lstStyle/>
          <a:p>
            <a:pPr marL="0" indent="0">
              <a:buNone/>
            </a:pPr>
            <a:br>
              <a:rPr lang="cs-CZ" altLang="cs-CZ" sz="900" dirty="0"/>
            </a:br>
            <a:r>
              <a:rPr lang="cs-CZ" dirty="0"/>
              <a:t>HLAVA II SVOBODY</a:t>
            </a:r>
          </a:p>
          <a:p>
            <a:pPr marL="0" indent="0">
              <a:buNone/>
            </a:pPr>
            <a:r>
              <a:rPr lang="cs-CZ" b="1" dirty="0"/>
              <a:t>Článek 12 Svoboda shromažďování a sdružování</a:t>
            </a:r>
          </a:p>
          <a:p>
            <a:pPr marL="457200" indent="-457200">
              <a:buAutoNum type="arabicPeriod"/>
            </a:pPr>
            <a:r>
              <a:rPr lang="cs-CZ" sz="2400" dirty="0"/>
              <a:t>Každý má právo na svobodu pokojného shromažďování a na svobodu sdružovat se s jinými na všech úrovních, zejména pokud jde o záležitosti politické, </a:t>
            </a:r>
            <a:r>
              <a:rPr lang="cs-CZ" sz="2400" dirty="0">
                <a:solidFill>
                  <a:srgbClr val="FFC000"/>
                </a:solidFill>
              </a:rPr>
              <a:t>odborové</a:t>
            </a:r>
            <a:r>
              <a:rPr lang="cs-CZ" sz="2400" dirty="0"/>
              <a:t> či občanské, což zahrnuje </a:t>
            </a:r>
            <a:r>
              <a:rPr lang="cs-CZ" sz="2400" dirty="0">
                <a:solidFill>
                  <a:srgbClr val="FFC000"/>
                </a:solidFill>
              </a:rPr>
              <a:t>právo každého zakládat na ochranu svých zájmů odbory a vstupovat do nich.</a:t>
            </a:r>
          </a:p>
          <a:p>
            <a:pPr marL="457200" indent="-457200">
              <a:buAutoNum type="arabicPeriod"/>
            </a:pPr>
            <a:endParaRPr lang="cs-CZ" sz="400" dirty="0">
              <a:solidFill>
                <a:srgbClr val="FFC000"/>
              </a:solidFill>
            </a:endParaRPr>
          </a:p>
          <a:p>
            <a:pPr marL="0" indent="0">
              <a:buNone/>
            </a:pPr>
            <a:r>
              <a:rPr lang="cs-CZ" sz="2400" dirty="0"/>
              <a:t>HLAVA IV SOLIDARITA</a:t>
            </a:r>
          </a:p>
          <a:p>
            <a:pPr marL="0" indent="0">
              <a:buNone/>
            </a:pPr>
            <a:r>
              <a:rPr lang="cs-CZ" sz="2400" b="1" dirty="0"/>
              <a:t>Článek 28 Právo na kolektivní vyjednávání a akce</a:t>
            </a:r>
          </a:p>
          <a:p>
            <a:pPr marL="0" indent="0">
              <a:buNone/>
            </a:pPr>
            <a:r>
              <a:rPr lang="cs-CZ" sz="2400" dirty="0">
                <a:solidFill>
                  <a:srgbClr val="FFC000"/>
                </a:solidFill>
              </a:rPr>
              <a:t>Pracovníci</a:t>
            </a:r>
            <a:r>
              <a:rPr lang="cs-CZ" sz="2400" dirty="0"/>
              <a:t> a zaměstnavatelé </a:t>
            </a:r>
            <a:r>
              <a:rPr lang="cs-CZ" sz="2400" dirty="0">
                <a:solidFill>
                  <a:srgbClr val="FFC000"/>
                </a:solidFill>
              </a:rPr>
              <a:t>či jejich příslušné organizace mají</a:t>
            </a:r>
            <a:r>
              <a:rPr lang="cs-CZ" sz="2400" dirty="0"/>
              <a:t> v souladu s právem Unie a vnitros­tátními právními předpisy a zvyklostmi </a:t>
            </a:r>
            <a:r>
              <a:rPr lang="cs-CZ" sz="2400" dirty="0">
                <a:solidFill>
                  <a:srgbClr val="FFC000"/>
                </a:solidFill>
              </a:rPr>
              <a:t>právo sjednávat a uzavírat na vhodných úrovních kolektivní smlouvy </a:t>
            </a:r>
            <a:r>
              <a:rPr lang="cs-CZ" sz="2400" dirty="0"/>
              <a:t>a v případě konfliktu zájmů </a:t>
            </a:r>
            <a:r>
              <a:rPr lang="cs-CZ" sz="2400" dirty="0">
                <a:solidFill>
                  <a:srgbClr val="FFC000"/>
                </a:solidFill>
              </a:rPr>
              <a:t>vést kolektivní akce </a:t>
            </a:r>
            <a:r>
              <a:rPr lang="cs-CZ" sz="2400" dirty="0"/>
              <a:t>na obranu svých zájmů, </a:t>
            </a:r>
            <a:r>
              <a:rPr lang="cs-CZ" sz="2400" dirty="0">
                <a:solidFill>
                  <a:srgbClr val="FFC000"/>
                </a:solidFill>
              </a:rPr>
              <a:t>včetně stávky.</a:t>
            </a:r>
          </a:p>
        </p:txBody>
      </p:sp>
    </p:spTree>
    <p:extLst>
      <p:ext uri="{BB962C8B-B14F-4D97-AF65-F5344CB8AC3E}">
        <p14:creationId xmlns:p14="http://schemas.microsoft.com/office/powerpoint/2010/main" val="1315918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32400" y="5964239"/>
            <a:ext cx="5579533" cy="917575"/>
          </a:xfrm>
        </p:spPr>
        <p:txBody>
          <a:bodyPr/>
          <a:lstStyle/>
          <a:p>
            <a:pPr algn="l">
              <a:defRPr/>
            </a:pPr>
            <a:r>
              <a:rPr lang="cs-CZ" sz="1800" b="0" dirty="0"/>
              <a:t>Výbor pro svobodu sdružování Správní rady Mezinárodní organizace práce</a:t>
            </a:r>
          </a:p>
        </p:txBody>
      </p:sp>
      <p:pic>
        <p:nvPicPr>
          <p:cNvPr id="3075" name="obrázek 8" descr="H:\Info\GRAFIKA\LOGO ČMKOS\logo-cmk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4034" y="6021389"/>
            <a:ext cx="94403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http://www.ilo.org/wcmsp5/groups/public/---dgreports/---dcomm/documents/image/wcms_2396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0" y="4555900"/>
            <a:ext cx="5289390" cy="228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2636838"/>
            <a:ext cx="6140451" cy="332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87067" y="4194483"/>
            <a:ext cx="5348533" cy="369332"/>
          </a:xfrm>
          <a:prstGeom prst="rect">
            <a:avLst/>
          </a:prstGeom>
        </p:spPr>
        <p:txBody>
          <a:bodyPr wrap="square">
            <a:spAutoFit/>
          </a:bodyPr>
          <a:lstStyle/>
          <a:p>
            <a:pPr algn="r">
              <a:defRPr/>
            </a:pPr>
            <a:r>
              <a:rPr lang="cs-CZ" b="0" dirty="0">
                <a:cs typeface="+mn-cs"/>
              </a:rPr>
              <a:t>1919 Versailles přípravná  komise k založení MOP</a:t>
            </a:r>
          </a:p>
        </p:txBody>
      </p:sp>
      <p:pic>
        <p:nvPicPr>
          <p:cNvPr id="30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633" y="115888"/>
            <a:ext cx="2100935" cy="280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341194" y="3909568"/>
            <a:ext cx="5093110" cy="646331"/>
          </a:xfrm>
          <a:prstGeom prst="rect">
            <a:avLst/>
          </a:prstGeom>
        </p:spPr>
        <p:txBody>
          <a:bodyPr wrap="square">
            <a:spAutoFit/>
          </a:bodyPr>
          <a:lstStyle/>
          <a:p>
            <a:pPr algn="ctr">
              <a:defRPr/>
            </a:pPr>
            <a:r>
              <a:rPr lang="cs-CZ" dirty="0">
                <a:cs typeface="+mn-cs"/>
              </a:rPr>
              <a:t>Albert Thomas </a:t>
            </a:r>
            <a:r>
              <a:rPr lang="cs-CZ" dirty="0"/>
              <a:t>1919 </a:t>
            </a:r>
            <a:r>
              <a:rPr lang="cs-CZ" dirty="0">
                <a:cs typeface="+mn-cs"/>
              </a:rPr>
              <a:t>– </a:t>
            </a:r>
            <a:r>
              <a:rPr lang="cs-CZ" dirty="0" err="1">
                <a:cs typeface="+mn-cs"/>
              </a:rPr>
              <a:t>Guy</a:t>
            </a:r>
            <a:r>
              <a:rPr lang="cs-CZ" dirty="0">
                <a:cs typeface="+mn-cs"/>
              </a:rPr>
              <a:t> </a:t>
            </a:r>
            <a:r>
              <a:rPr lang="cs-CZ" dirty="0" err="1">
                <a:cs typeface="+mn-cs"/>
              </a:rPr>
              <a:t>Ryder</a:t>
            </a:r>
            <a:r>
              <a:rPr lang="cs-CZ" dirty="0">
                <a:cs typeface="+mn-cs"/>
              </a:rPr>
              <a:t> </a:t>
            </a:r>
            <a:r>
              <a:rPr lang="cs-CZ" dirty="0"/>
              <a:t>2019</a:t>
            </a:r>
          </a:p>
          <a:p>
            <a:pPr algn="ctr">
              <a:defRPr/>
            </a:pPr>
            <a:endParaRPr lang="cs-CZ" dirty="0">
              <a:cs typeface="+mn-cs"/>
            </a:endParaRPr>
          </a:p>
        </p:txBody>
      </p:sp>
      <p:pic>
        <p:nvPicPr>
          <p:cNvPr id="308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5634" y="115888"/>
            <a:ext cx="1843617"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599" y="115889"/>
            <a:ext cx="2236339"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1790" y="5574535"/>
            <a:ext cx="1689100"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Obrázek 13">
            <a:extLst>
              <a:ext uri="{FF2B5EF4-FFF2-40B4-BE49-F238E27FC236}">
                <a16:creationId xmlns:a16="http://schemas.microsoft.com/office/drawing/2014/main" id="{B2E5A955-5B66-4505-9D56-4B61671B5951}"/>
              </a:ext>
            </a:extLst>
          </p:cNvPr>
          <p:cNvPicPr/>
          <p:nvPr/>
        </p:nvPicPr>
        <p:blipFill rotWithShape="1">
          <a:blip r:embed="rId10"/>
          <a:srcRect l="26985" t="11524" r="26719" b="5232"/>
          <a:stretch/>
        </p:blipFill>
        <p:spPr bwMode="auto">
          <a:xfrm>
            <a:off x="0" y="-12289"/>
            <a:ext cx="4955116" cy="39218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5737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7" y="0"/>
            <a:ext cx="4939628" cy="687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4"/>
          <p:cNvPicPr>
            <a:picLocks noChangeAspect="1" noChangeArrowheads="1"/>
          </p:cNvPicPr>
          <p:nvPr/>
        </p:nvPicPr>
        <p:blipFill>
          <a:blip r:embed="rId4" cstate="print">
            <a:extLst>
              <a:ext uri="{28A0092B-C50C-407E-A947-70E740481C1C}">
                <a14:useLocalDpi xmlns:a14="http://schemas.microsoft.com/office/drawing/2010/main" val="0"/>
              </a:ext>
            </a:extLst>
          </a:blip>
          <a:srcRect l="7597" t="5402" r="7458" b="10622"/>
          <a:stretch>
            <a:fillRect/>
          </a:stretch>
        </p:blipFill>
        <p:spPr bwMode="auto">
          <a:xfrm>
            <a:off x="8147713" y="4523000"/>
            <a:ext cx="3675796" cy="212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https://www.ilo.org/wcmsp5/groups/public/---dgreports/---dcomm/documents/image/wcms_6554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0860" y="260350"/>
            <a:ext cx="4262649" cy="4262650"/>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ttps://www.ilo.org/wcmsp5/groups/public/---dgreports/---dcomm/documents/image/wcms_68656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570" y="2122714"/>
            <a:ext cx="4572248" cy="310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07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560761" y="427382"/>
            <a:ext cx="9848850" cy="867327"/>
          </a:xfrm>
        </p:spPr>
        <p:txBody>
          <a:bodyPr>
            <a:normAutofit/>
          </a:bodyPr>
          <a:lstStyle/>
          <a:p>
            <a:pPr algn="ctr"/>
            <a:r>
              <a:rPr lang="cs-CZ" altLang="cs-CZ" sz="3600" dirty="0">
                <a:solidFill>
                  <a:srgbClr val="FFFFFF"/>
                </a:solidFill>
              </a:rPr>
              <a:t>Ústava České republiky</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967947"/>
            <a:ext cx="11349841" cy="4790661"/>
          </a:xfrm>
        </p:spPr>
        <p:txBody>
          <a:bodyPr>
            <a:normAutofit/>
          </a:bodyPr>
          <a:lstStyle/>
          <a:p>
            <a:pPr marL="0" indent="0">
              <a:buNone/>
            </a:pPr>
            <a:br>
              <a:rPr lang="cs-CZ" altLang="cs-CZ" sz="900" dirty="0"/>
            </a:br>
            <a:r>
              <a:rPr lang="cs-CZ" altLang="cs-CZ" sz="3200" dirty="0"/>
              <a:t>Článek 3: </a:t>
            </a:r>
            <a:r>
              <a:rPr lang="cs-CZ" sz="3200" dirty="0"/>
              <a:t>Součástí ústavního pořádku České republiky je      Listina základních práv a svobod.</a:t>
            </a:r>
          </a:p>
          <a:p>
            <a:pPr marL="0" indent="0">
              <a:buNone/>
            </a:pPr>
            <a:endParaRPr lang="cs-CZ" sz="900" dirty="0"/>
          </a:p>
          <a:p>
            <a:pPr marL="0" indent="0">
              <a:buNone/>
            </a:pPr>
            <a:r>
              <a:rPr lang="cs-CZ" sz="3200" dirty="0"/>
              <a:t>Článek 10: Vyhlášené mezinárodní smlouvy, k jejichž ratifikaci dal Parlament souhlas a jimiž je Česká republika vázána, jsou součástí právního řádu; </a:t>
            </a:r>
            <a:r>
              <a:rPr lang="cs-CZ" sz="3200" dirty="0">
                <a:solidFill>
                  <a:srgbClr val="FFC000"/>
                </a:solidFill>
              </a:rPr>
              <a:t>stanoví-li mezinárodní smlouva něco jiného než zákon, použije se mezinárodní smlouva</a:t>
            </a:r>
            <a:r>
              <a:rPr lang="cs-CZ" sz="3200" dirty="0"/>
              <a:t>.</a:t>
            </a:r>
          </a:p>
          <a:p>
            <a:pPr marL="0" indent="0">
              <a:buNone/>
            </a:pPr>
            <a:endParaRPr lang="cs-CZ" sz="900" dirty="0"/>
          </a:p>
        </p:txBody>
      </p:sp>
    </p:spTree>
    <p:extLst>
      <p:ext uri="{BB962C8B-B14F-4D97-AF65-F5344CB8AC3E}">
        <p14:creationId xmlns:p14="http://schemas.microsoft.com/office/powerpoint/2010/main" val="117138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A53BC38-404D-44BE-9BAE-2D5A34C09E19}"/>
              </a:ext>
            </a:extLst>
          </p:cNvPr>
          <p:cNvPicPr/>
          <p:nvPr/>
        </p:nvPicPr>
        <p:blipFill>
          <a:blip r:embed="rId2"/>
          <a:stretch/>
        </p:blipFill>
        <p:spPr>
          <a:xfrm>
            <a:off x="11305767" y="5581932"/>
            <a:ext cx="724349" cy="1164053"/>
          </a:xfrm>
          <a:prstGeom prst="rect">
            <a:avLst/>
          </a:prstGeom>
          <a:ln>
            <a:noFill/>
          </a:ln>
        </p:spPr>
      </p:pic>
      <p:pic>
        <p:nvPicPr>
          <p:cNvPr id="13314" name="Picture 2" descr="Na obrázku může být: 5 lidí, sedící lid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17" y="2413552"/>
            <a:ext cx="6332561" cy="422170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Na obrázku může být: 1 osoba, směje se, sedící, stůl a uvnitř"/>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8345" y="4588095"/>
            <a:ext cx="3070748" cy="204716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scontent-frt3-2.xx.fbcdn.net/v/t1.0-9/57258270_2593470217333968_2939622234680983552_o.jpg?_nc_cat=100&amp;_nc_ht=scontent-frt3-2.xx&amp;oh=65a38e963e957a9fb4ba8d2910dba0c9&amp;oe=5D6D3EE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9085" y="191069"/>
            <a:ext cx="2501031" cy="1667354"/>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3">
            <a:extLst>
              <a:ext uri="{FF2B5EF4-FFF2-40B4-BE49-F238E27FC236}">
                <a16:creationId xmlns:a16="http://schemas.microsoft.com/office/drawing/2014/main" id="{EEB3A6B6-BC1F-46AE-9C73-96CAB4DD3B65}"/>
              </a:ext>
            </a:extLst>
          </p:cNvPr>
          <p:cNvSpPr txBox="1">
            <a:spLocks/>
          </p:cNvSpPr>
          <p:nvPr/>
        </p:nvSpPr>
        <p:spPr>
          <a:xfrm>
            <a:off x="8188302" y="3866745"/>
            <a:ext cx="3858889" cy="809608"/>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50000"/>
              </a:lnSpc>
            </a:pPr>
            <a:r>
              <a:rPr lang="cs-CZ" sz="3600" b="0" i="1" dirty="0">
                <a:latin typeface="Myriad Pro" panose="020B0503030403020204" pitchFamily="34" charset="0"/>
              </a:rPr>
              <a:t>16. dubna 2019 </a:t>
            </a:r>
            <a:endParaRPr lang="cs-CZ" sz="4800" b="0" i="1" dirty="0">
              <a:latin typeface="Myriad Pro" panose="020B0503030403020204" pitchFamily="34" charset="0"/>
            </a:endParaRPr>
          </a:p>
        </p:txBody>
      </p:sp>
      <p:sp>
        <p:nvSpPr>
          <p:cNvPr id="7" name="Nadpis 3">
            <a:extLst>
              <a:ext uri="{FF2B5EF4-FFF2-40B4-BE49-F238E27FC236}">
                <a16:creationId xmlns:a16="http://schemas.microsoft.com/office/drawing/2014/main" id="{EEB3A6B6-BC1F-46AE-9C73-96CAB4DD3B65}"/>
              </a:ext>
            </a:extLst>
          </p:cNvPr>
          <p:cNvSpPr txBox="1">
            <a:spLocks/>
          </p:cNvSpPr>
          <p:nvPr/>
        </p:nvSpPr>
        <p:spPr>
          <a:xfrm>
            <a:off x="237462" y="191069"/>
            <a:ext cx="11595147" cy="159678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50000"/>
              </a:lnSpc>
            </a:pPr>
            <a:r>
              <a:rPr lang="cs-CZ" sz="4800" b="0" i="1" dirty="0">
                <a:latin typeface="Myriad Pro" panose="020B0503030403020204" pitchFamily="34" charset="0"/>
              </a:rPr>
              <a:t>Konference ke100. výročí MOP</a:t>
            </a:r>
          </a:p>
          <a:p>
            <a:pPr>
              <a:lnSpc>
                <a:spcPct val="150000"/>
              </a:lnSpc>
            </a:pPr>
            <a:r>
              <a:rPr lang="cs-CZ" sz="2900" b="0" dirty="0">
                <a:latin typeface="Myriad Pro" panose="020B0503030403020204" pitchFamily="34" charset="0"/>
              </a:rPr>
              <a:t> Černínský, palác, Praha</a:t>
            </a:r>
          </a:p>
        </p:txBody>
      </p:sp>
      <p:pic>
        <p:nvPicPr>
          <p:cNvPr id="8" name="Obrázek 4"/>
          <p:cNvPicPr>
            <a:picLocks noChangeAspect="1" noChangeArrowheads="1"/>
          </p:cNvPicPr>
          <p:nvPr/>
        </p:nvPicPr>
        <p:blipFill>
          <a:blip r:embed="rId6" cstate="print">
            <a:extLst>
              <a:ext uri="{28A0092B-C50C-407E-A947-70E740481C1C}">
                <a14:useLocalDpi xmlns:a14="http://schemas.microsoft.com/office/drawing/2010/main" val="0"/>
              </a:ext>
            </a:extLst>
          </a:blip>
          <a:srcRect l="7597" t="5402" r="7458" b="10622"/>
          <a:stretch>
            <a:fillRect/>
          </a:stretch>
        </p:blipFill>
        <p:spPr bwMode="auto">
          <a:xfrm>
            <a:off x="4653011" y="1214651"/>
            <a:ext cx="4450046" cy="25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a:extLst>
              <a:ext uri="{FF2B5EF4-FFF2-40B4-BE49-F238E27FC236}">
                <a16:creationId xmlns:a16="http://schemas.microsoft.com/office/drawing/2014/main" id="{7D0844A2-BEB5-4E36-8AB2-593E0D891C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01972" y="2082372"/>
            <a:ext cx="2828144" cy="1885429"/>
          </a:xfrm>
          <a:prstGeom prst="rect">
            <a:avLst/>
          </a:prstGeom>
        </p:spPr>
      </p:pic>
    </p:spTree>
    <p:extLst>
      <p:ext uri="{BB962C8B-B14F-4D97-AF65-F5344CB8AC3E}">
        <p14:creationId xmlns:p14="http://schemas.microsoft.com/office/powerpoint/2010/main" val="2219843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5"/>
            <a:ext cx="9848850" cy="829494"/>
          </a:xfrm>
        </p:spPr>
        <p:txBody>
          <a:bodyPr>
            <a:normAutofit fontScale="90000"/>
          </a:bodyPr>
          <a:lstStyle/>
          <a:p>
            <a:pPr algn="ctr"/>
            <a:r>
              <a:rPr lang="cs-CZ" altLang="cs-CZ" sz="3600" dirty="0">
                <a:solidFill>
                  <a:srgbClr val="FFFFFF"/>
                </a:solidFill>
              </a:rPr>
              <a:t>Úmluvy MOP ratifikované Českou republikou</a:t>
            </a:r>
            <a:br>
              <a:rPr lang="cs-CZ" altLang="cs-CZ" sz="3600" dirty="0">
                <a:solidFill>
                  <a:srgbClr val="FFFFFF"/>
                </a:solidFill>
              </a:rPr>
            </a:br>
            <a:r>
              <a:rPr lang="cs-CZ" altLang="cs-CZ" sz="3600" dirty="0">
                <a:solidFill>
                  <a:srgbClr val="FFFFFF"/>
                </a:solidFill>
              </a:rPr>
              <a:t>svoboda sdružování a kolektivní vyjednávání</a:t>
            </a:r>
          </a:p>
        </p:txBody>
      </p:sp>
      <p:graphicFrame>
        <p:nvGraphicFramePr>
          <p:cNvPr id="12" name="Tabulka 11">
            <a:extLst>
              <a:ext uri="{FF2B5EF4-FFF2-40B4-BE49-F238E27FC236}">
                <a16:creationId xmlns:a16="http://schemas.microsoft.com/office/drawing/2014/main" id="{437B7F2E-C808-4902-AA17-70AF2AC997A1}"/>
              </a:ext>
            </a:extLst>
          </p:cNvPr>
          <p:cNvGraphicFramePr>
            <a:graphicFrameLocks noGrp="1"/>
          </p:cNvGraphicFramePr>
          <p:nvPr>
            <p:extLst>
              <p:ext uri="{D42A27DB-BD31-4B8C-83A1-F6EECF244321}">
                <p14:modId xmlns:p14="http://schemas.microsoft.com/office/powerpoint/2010/main" val="2450451618"/>
              </p:ext>
            </p:extLst>
          </p:nvPr>
        </p:nvGraphicFramePr>
        <p:xfrm>
          <a:off x="0" y="1324708"/>
          <a:ext cx="12192001" cy="5533290"/>
        </p:xfrm>
        <a:graphic>
          <a:graphicData uri="http://schemas.openxmlformats.org/drawingml/2006/table">
            <a:tbl>
              <a:tblPr firstRow="1" firstCol="1" lastRow="1" lastCol="1" bandRow="1" bandCol="1">
                <a:tableStyleId>{5C22544A-7EE6-4342-B048-85BDC9FD1C3A}</a:tableStyleId>
              </a:tblPr>
              <a:tblGrid>
                <a:gridCol w="1104900">
                  <a:extLst>
                    <a:ext uri="{9D8B030D-6E8A-4147-A177-3AD203B41FA5}">
                      <a16:colId xmlns:a16="http://schemas.microsoft.com/office/drawing/2014/main" val="2602354788"/>
                    </a:ext>
                  </a:extLst>
                </a:gridCol>
                <a:gridCol w="2984500">
                  <a:extLst>
                    <a:ext uri="{9D8B030D-6E8A-4147-A177-3AD203B41FA5}">
                      <a16:colId xmlns:a16="http://schemas.microsoft.com/office/drawing/2014/main" val="860499941"/>
                    </a:ext>
                  </a:extLst>
                </a:gridCol>
                <a:gridCol w="825500">
                  <a:extLst>
                    <a:ext uri="{9D8B030D-6E8A-4147-A177-3AD203B41FA5}">
                      <a16:colId xmlns:a16="http://schemas.microsoft.com/office/drawing/2014/main" val="3185285068"/>
                    </a:ext>
                  </a:extLst>
                </a:gridCol>
                <a:gridCol w="1954823">
                  <a:extLst>
                    <a:ext uri="{9D8B030D-6E8A-4147-A177-3AD203B41FA5}">
                      <a16:colId xmlns:a16="http://schemas.microsoft.com/office/drawing/2014/main" val="1693433154"/>
                    </a:ext>
                  </a:extLst>
                </a:gridCol>
                <a:gridCol w="2110154">
                  <a:extLst>
                    <a:ext uri="{9D8B030D-6E8A-4147-A177-3AD203B41FA5}">
                      <a16:colId xmlns:a16="http://schemas.microsoft.com/office/drawing/2014/main" val="228904505"/>
                    </a:ext>
                  </a:extLst>
                </a:gridCol>
                <a:gridCol w="3212124">
                  <a:extLst>
                    <a:ext uri="{9D8B030D-6E8A-4147-A177-3AD203B41FA5}">
                      <a16:colId xmlns:a16="http://schemas.microsoft.com/office/drawing/2014/main" val="1635337196"/>
                    </a:ext>
                  </a:extLst>
                </a:gridCol>
              </a:tblGrid>
              <a:tr h="1501575">
                <a:tc>
                  <a:txBody>
                    <a:bodyPr/>
                    <a:lstStyle/>
                    <a:p>
                      <a:pPr algn="ctr">
                        <a:lnSpc>
                          <a:spcPct val="107000"/>
                        </a:lnSpc>
                        <a:spcAft>
                          <a:spcPts val="800"/>
                        </a:spcAft>
                      </a:pPr>
                      <a:r>
                        <a:rPr lang="cs-CZ" sz="2000" dirty="0">
                          <a:effectLst/>
                        </a:rPr>
                        <a:t> </a:t>
                      </a:r>
                    </a:p>
                    <a:p>
                      <a:pPr algn="ctr">
                        <a:lnSpc>
                          <a:spcPct val="107000"/>
                        </a:lnSpc>
                        <a:spcAft>
                          <a:spcPts val="800"/>
                        </a:spcAft>
                      </a:pPr>
                      <a:r>
                        <a:rPr lang="cs-CZ" sz="2000" dirty="0">
                          <a:effectLst/>
                        </a:rPr>
                        <a:t>Číslo úmluvy</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2400" dirty="0">
                          <a:effectLst/>
                        </a:rPr>
                        <a:t>Název</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800" dirty="0">
                          <a:effectLst/>
                        </a:rPr>
                        <a:t>Rok</a:t>
                      </a:r>
                    </a:p>
                    <a:p>
                      <a:pPr algn="ctr">
                        <a:lnSpc>
                          <a:spcPct val="107000"/>
                        </a:lnSpc>
                        <a:spcAft>
                          <a:spcPts val="800"/>
                        </a:spcAft>
                      </a:pPr>
                      <a:r>
                        <a:rPr lang="cs-CZ" sz="1800" dirty="0">
                          <a:effectLst/>
                        </a:rPr>
                        <a:t>přijetí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600" dirty="0">
                          <a:effectLst/>
                        </a:rPr>
                        <a:t>Datum </a:t>
                      </a:r>
                      <a:br>
                        <a:rPr lang="cs-CZ" sz="1600" dirty="0">
                          <a:effectLst/>
                        </a:rPr>
                      </a:br>
                      <a:r>
                        <a:rPr lang="cs-CZ" sz="1600" dirty="0">
                          <a:effectLst/>
                        </a:rPr>
                        <a:t>předání ratifikačních </a:t>
                      </a:r>
                      <a:br>
                        <a:rPr lang="cs-CZ" sz="1600" dirty="0">
                          <a:effectLst/>
                        </a:rPr>
                      </a:br>
                      <a:r>
                        <a:rPr lang="cs-CZ" sz="1600" dirty="0">
                          <a:effectLst/>
                        </a:rPr>
                        <a:t>listin ČSR/ČSSR/ ČSFR/ČR</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600" dirty="0">
                          <a:effectLst/>
                        </a:rPr>
                        <a:t>Vyhlášení ve Sbírce zákonů /Sbírce mezinárodních smluv</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2400" dirty="0">
                          <a:effectLst/>
                        </a:rPr>
                        <a:t>Poznámka</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extLst>
                  <a:ext uri="{0D108BD9-81ED-4DB2-BD59-A6C34878D82A}">
                    <a16:rowId xmlns:a16="http://schemas.microsoft.com/office/drawing/2014/main" val="2208682551"/>
                  </a:ext>
                </a:extLst>
              </a:tr>
              <a:tr h="728247">
                <a:tc>
                  <a:txBody>
                    <a:bodyPr/>
                    <a:lstStyle/>
                    <a:p>
                      <a:pPr algn="ctr">
                        <a:lnSpc>
                          <a:spcPct val="107000"/>
                        </a:lnSpc>
                        <a:spcAft>
                          <a:spcPts val="800"/>
                        </a:spcAft>
                      </a:pPr>
                      <a:r>
                        <a:rPr lang="cs-CZ" sz="2000" dirty="0">
                          <a:effectLst/>
                        </a:rPr>
                        <a:t>087</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b="1" dirty="0">
                          <a:effectLst/>
                        </a:rPr>
                        <a:t>o svobodě sdružování a ochraně práva odborově se organizovat</a:t>
                      </a:r>
                      <a:endParaRPr lang="cs-CZ" sz="1400" b="1"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1948</a:t>
                      </a:r>
                      <a:endParaRPr lang="cs-CZ" sz="1400" b="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21. 1. 1964</a:t>
                      </a:r>
                      <a:endParaRPr lang="cs-CZ" sz="1400" b="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dirty="0">
                          <a:effectLst/>
                        </a:rPr>
                        <a:t>489/1990 Sb.</a:t>
                      </a:r>
                      <a:endParaRPr lang="cs-CZ" sz="140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K ratifikaci byl dán souhlas Parlamentu</a:t>
                      </a:r>
                      <a:endParaRPr lang="cs-CZ"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extLst>
                  <a:ext uri="{0D108BD9-81ED-4DB2-BD59-A6C34878D82A}">
                    <a16:rowId xmlns:a16="http://schemas.microsoft.com/office/drawing/2014/main" val="2830070096"/>
                  </a:ext>
                </a:extLst>
              </a:tr>
              <a:tr h="900946">
                <a:tc>
                  <a:txBody>
                    <a:bodyPr/>
                    <a:lstStyle/>
                    <a:p>
                      <a:pPr algn="ctr">
                        <a:lnSpc>
                          <a:spcPct val="107000"/>
                        </a:lnSpc>
                        <a:spcAft>
                          <a:spcPts val="800"/>
                        </a:spcAft>
                      </a:pPr>
                      <a:r>
                        <a:rPr lang="cs-CZ" sz="2000" dirty="0">
                          <a:effectLst/>
                        </a:rPr>
                        <a:t>098</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b="1" dirty="0">
                          <a:effectLst/>
                        </a:rPr>
                        <a:t>o provádění zásad práva organizovat se a kolektivně vyjednávat</a:t>
                      </a:r>
                      <a:endParaRPr lang="cs-CZ" sz="1400" b="1"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1949</a:t>
                      </a:r>
                      <a:endParaRPr lang="cs-CZ" sz="1400" b="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21. 1. 1964</a:t>
                      </a:r>
                      <a:endParaRPr lang="cs-CZ" sz="1400" b="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a:effectLst/>
                        </a:rPr>
                        <a:t>470/1990 Sb.</a:t>
                      </a:r>
                      <a:endParaRPr lang="cs-CZ" sz="140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K ratifikaci byl dán souhlas Parlamentu </a:t>
                      </a:r>
                    </a:p>
                  </a:txBody>
                  <a:tcPr marL="58905" marR="58905" marT="8181" marB="0" anchor="ctr"/>
                </a:tc>
                <a:extLst>
                  <a:ext uri="{0D108BD9-81ED-4DB2-BD59-A6C34878D82A}">
                    <a16:rowId xmlns:a16="http://schemas.microsoft.com/office/drawing/2014/main" val="296890163"/>
                  </a:ext>
                </a:extLst>
              </a:tr>
              <a:tr h="900946">
                <a:tc>
                  <a:txBody>
                    <a:bodyPr/>
                    <a:lstStyle/>
                    <a:p>
                      <a:pPr algn="ctr">
                        <a:lnSpc>
                          <a:spcPct val="107000"/>
                        </a:lnSpc>
                        <a:spcAft>
                          <a:spcPts val="800"/>
                        </a:spcAft>
                      </a:pPr>
                      <a:r>
                        <a:rPr lang="cs-CZ" sz="2000">
                          <a:effectLst/>
                        </a:rPr>
                        <a:t>135</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b="1" dirty="0">
                          <a:effectLst/>
                        </a:rPr>
                        <a:t>o ochraně zástupců pracovníků v podniku a úlevách, které jim mají být poskytnuty</a:t>
                      </a:r>
                      <a:endParaRPr lang="cs-CZ" sz="1400" b="1"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1971</a:t>
                      </a:r>
                      <a:endParaRPr lang="cs-CZ" sz="1400" b="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9. 10. 2000</a:t>
                      </a:r>
                      <a:endParaRPr lang="cs-CZ" sz="1400" b="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dirty="0">
                          <a:effectLst/>
                        </a:rPr>
                        <a:t>108/2001 Sb. m. s.</a:t>
                      </a:r>
                      <a:endParaRPr lang="cs-CZ" sz="140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K ratifikaci byl dán souhlas Parlamentu</a:t>
                      </a:r>
                      <a:endParaRPr lang="cs-CZ"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extLst>
                  <a:ext uri="{0D108BD9-81ED-4DB2-BD59-A6C34878D82A}">
                    <a16:rowId xmlns:a16="http://schemas.microsoft.com/office/drawing/2014/main" val="3325594693"/>
                  </a:ext>
                </a:extLst>
              </a:tr>
              <a:tr h="900946">
                <a:tc>
                  <a:txBody>
                    <a:bodyPr/>
                    <a:lstStyle/>
                    <a:p>
                      <a:pPr algn="ctr">
                        <a:lnSpc>
                          <a:spcPct val="107000"/>
                        </a:lnSpc>
                        <a:spcAft>
                          <a:spcPts val="800"/>
                        </a:spcAft>
                      </a:pPr>
                      <a:r>
                        <a:rPr lang="cs-CZ" sz="2000" dirty="0">
                          <a:effectLst/>
                        </a:rPr>
                        <a:t>144</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b="1" dirty="0">
                          <a:effectLst/>
                        </a:rPr>
                        <a:t>o trojstranných poradách na podporu provádění mezinárodních pracovních norem</a:t>
                      </a:r>
                      <a:endParaRPr lang="cs-CZ" sz="1400" b="1"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1976</a:t>
                      </a:r>
                      <a:endParaRPr lang="cs-CZ" sz="1400" b="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9. 10. 2000</a:t>
                      </a:r>
                      <a:endParaRPr lang="cs-CZ" sz="1400" b="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dirty="0">
                          <a:effectLst/>
                        </a:rPr>
                        <a:t>109/2001 Sb. m. s.</a:t>
                      </a:r>
                      <a:endParaRPr lang="cs-CZ" sz="1400" dirty="0">
                        <a:effectLst/>
                        <a:latin typeface="Calibri" panose="020F0502020204030204" pitchFamily="34" charset="0"/>
                        <a:ea typeface="+mn-ea"/>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K ratifikaci byl dán souhlas Parlamentu</a:t>
                      </a:r>
                      <a:endParaRPr lang="cs-CZ"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extLst>
                  <a:ext uri="{0D108BD9-81ED-4DB2-BD59-A6C34878D82A}">
                    <a16:rowId xmlns:a16="http://schemas.microsoft.com/office/drawing/2014/main" val="4095279166"/>
                  </a:ext>
                </a:extLst>
              </a:tr>
              <a:tr h="600630">
                <a:tc>
                  <a:txBody>
                    <a:bodyPr/>
                    <a:lstStyle/>
                    <a:p>
                      <a:pPr algn="ctr">
                        <a:lnSpc>
                          <a:spcPct val="107000"/>
                        </a:lnSpc>
                        <a:spcAft>
                          <a:spcPts val="800"/>
                        </a:spcAft>
                      </a:pPr>
                      <a:r>
                        <a:rPr lang="cs-CZ" sz="2000" dirty="0">
                          <a:effectLst/>
                        </a:rPr>
                        <a:t>154</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dirty="0">
                          <a:effectLst/>
                        </a:rPr>
                        <a:t>o podpoře kolektivního vyjednávání</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dirty="0">
                          <a:effectLst/>
                        </a:rPr>
                        <a:t>1981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dirty="0">
                          <a:effectLst/>
                        </a:rPr>
                        <a:t>6. 12. 2017</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nSpc>
                          <a:spcPct val="107000"/>
                        </a:lnSpc>
                        <a:spcAft>
                          <a:spcPts val="800"/>
                        </a:spcAft>
                      </a:pPr>
                      <a:r>
                        <a:rPr lang="cs-CZ" sz="1400" dirty="0">
                          <a:effectLst/>
                        </a:rPr>
                        <a:t>54/2018 Sb. m. s.</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tc>
                  <a:txBody>
                    <a:bodyPr/>
                    <a:lstStyle/>
                    <a:p>
                      <a:pPr algn="ctr">
                        <a:lnSpc>
                          <a:spcPct val="107000"/>
                        </a:lnSpc>
                        <a:spcAft>
                          <a:spcPts val="800"/>
                        </a:spcAft>
                      </a:pPr>
                      <a:r>
                        <a:rPr lang="cs-CZ" sz="1400" b="0" dirty="0">
                          <a:effectLst/>
                        </a:rPr>
                        <a:t>K ratifikaci byl dán souhlas Parlamentu</a:t>
                      </a:r>
                      <a:endParaRPr lang="cs-CZ"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8905" marR="58905" marT="8181" marB="0" anchor="ctr"/>
                </a:tc>
                <a:extLst>
                  <a:ext uri="{0D108BD9-81ED-4DB2-BD59-A6C34878D82A}">
                    <a16:rowId xmlns:a16="http://schemas.microsoft.com/office/drawing/2014/main" val="2732818150"/>
                  </a:ext>
                </a:extLst>
              </a:tr>
            </a:tbl>
          </a:graphicData>
        </a:graphic>
      </p:graphicFrame>
    </p:spTree>
    <p:extLst>
      <p:ext uri="{BB962C8B-B14F-4D97-AF65-F5344CB8AC3E}">
        <p14:creationId xmlns:p14="http://schemas.microsoft.com/office/powerpoint/2010/main" val="224626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442256" y="365126"/>
            <a:ext cx="9848850" cy="1359877"/>
          </a:xfrm>
        </p:spPr>
        <p:txBody>
          <a:bodyPr>
            <a:normAutofit/>
          </a:bodyPr>
          <a:lstStyle/>
          <a:p>
            <a:pPr algn="ctr"/>
            <a:r>
              <a:rPr lang="cs-CZ" altLang="cs-CZ" sz="3600" dirty="0">
                <a:solidFill>
                  <a:srgbClr val="FFFFFF"/>
                </a:solidFill>
              </a:rPr>
              <a:t>Úmluva </a:t>
            </a:r>
            <a:r>
              <a:rPr lang="cs-CZ" sz="3600" dirty="0"/>
              <a:t>o svobodě sdružování a ochraně práva odborově se organizovat, č. 87 (1948)</a:t>
            </a:r>
            <a:endParaRPr lang="cs-CZ" altLang="cs-CZ" sz="36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946031"/>
            <a:ext cx="11349841" cy="4546843"/>
          </a:xfrm>
        </p:spPr>
        <p:txBody>
          <a:bodyPr>
            <a:normAutofit fontScale="92500" lnSpcReduction="10000"/>
          </a:bodyPr>
          <a:lstStyle/>
          <a:p>
            <a:br>
              <a:rPr lang="cs-CZ" altLang="cs-CZ" sz="900" dirty="0"/>
            </a:br>
            <a:r>
              <a:rPr lang="cs-CZ" b="1" i="1" dirty="0"/>
              <a:t>Čl. 2</a:t>
            </a:r>
          </a:p>
          <a:p>
            <a:r>
              <a:rPr lang="cs-CZ" dirty="0"/>
              <a:t>Pracovníci a zaměstnavatelé bez jakéhokoliv rozdílu mají právo bez předchozího schválení ustavovat organizace podle vlastní volby, jakož i stát se členy takových organizací, a to za jediné podmínky, že se podřídí stanovám těchto organizací.</a:t>
            </a:r>
          </a:p>
          <a:p>
            <a:r>
              <a:rPr lang="cs-CZ" b="1" i="1" dirty="0"/>
              <a:t>Čl. 3</a:t>
            </a:r>
          </a:p>
          <a:p>
            <a:pPr lvl="0"/>
            <a:r>
              <a:rPr lang="cs-CZ" dirty="0"/>
              <a:t>Organizace pracovníků a zaměstnavatelů mají právo vypracovávat své stanovy a pravidla, zcela svobodně volit své zástupce, organizovat svoji správu a činnost a formulovat svůj program.</a:t>
            </a:r>
          </a:p>
          <a:p>
            <a:pPr lvl="0"/>
            <a:r>
              <a:rPr lang="cs-CZ" dirty="0"/>
              <a:t>Veřejné orgány se zdrží jakéhokoliv zásahu, který by omezoval toto právo nebo zabraňoval jeho zákonnému vykonávání.</a:t>
            </a:r>
          </a:p>
        </p:txBody>
      </p:sp>
    </p:spTree>
    <p:extLst>
      <p:ext uri="{BB962C8B-B14F-4D97-AF65-F5344CB8AC3E}">
        <p14:creationId xmlns:p14="http://schemas.microsoft.com/office/powerpoint/2010/main" val="848369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442256" y="365126"/>
            <a:ext cx="9848850" cy="1359877"/>
          </a:xfrm>
        </p:spPr>
        <p:txBody>
          <a:bodyPr>
            <a:normAutofit/>
          </a:bodyPr>
          <a:lstStyle/>
          <a:p>
            <a:pPr algn="ctr"/>
            <a:r>
              <a:rPr lang="cs-CZ" altLang="cs-CZ" sz="3600" dirty="0">
                <a:solidFill>
                  <a:srgbClr val="FFFFFF"/>
                </a:solidFill>
              </a:rPr>
              <a:t>Úmluva </a:t>
            </a:r>
            <a:r>
              <a:rPr lang="cs-CZ" sz="3600" dirty="0"/>
              <a:t>o svobodě sdružování a ochraně práva odborově se organizovat, č. 87 (1948)</a:t>
            </a:r>
            <a:endParaRPr lang="cs-CZ" altLang="cs-CZ" sz="36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946031"/>
            <a:ext cx="11349841" cy="4546843"/>
          </a:xfrm>
        </p:spPr>
        <p:txBody>
          <a:bodyPr>
            <a:normAutofit fontScale="92500" lnSpcReduction="20000"/>
          </a:bodyPr>
          <a:lstStyle/>
          <a:p>
            <a:pPr marL="0" indent="0">
              <a:lnSpc>
                <a:spcPct val="110000"/>
              </a:lnSpc>
              <a:buNone/>
            </a:pPr>
            <a:r>
              <a:rPr lang="cs-CZ" b="1" i="1" dirty="0"/>
              <a:t>Čl. 2</a:t>
            </a:r>
          </a:p>
          <a:p>
            <a:pPr marL="0" indent="0">
              <a:lnSpc>
                <a:spcPct val="110000"/>
              </a:lnSpc>
              <a:buNone/>
            </a:pPr>
            <a:r>
              <a:rPr lang="cs-CZ" dirty="0"/>
              <a:t>Pracovníci a zaměstnavatelé bez jakéhokoliv rozdílu mají právo bez předchozího schválení ustavovat organizace podle vlastní volby, jakož i stát se členy takových organizací, a to za jediné podmínky, že se podřídí stanovám těchto organizací.</a:t>
            </a:r>
          </a:p>
          <a:p>
            <a:pPr marL="0" indent="0">
              <a:lnSpc>
                <a:spcPct val="110000"/>
              </a:lnSpc>
              <a:buNone/>
            </a:pPr>
            <a:r>
              <a:rPr lang="cs-CZ" b="1" i="1" dirty="0"/>
              <a:t>Čl. 3</a:t>
            </a:r>
          </a:p>
          <a:p>
            <a:pPr marL="0" lvl="0" indent="0">
              <a:lnSpc>
                <a:spcPct val="110000"/>
              </a:lnSpc>
              <a:buNone/>
            </a:pPr>
            <a:r>
              <a:rPr lang="cs-CZ" dirty="0"/>
              <a:t>1. Organizace pracovníků a zaměstnavatelů mají právo vypracovávat své stanovy a pravidla, zcela svobodně volit své zástupce, organizovat svoji správu a činnost a formulovat svůj program.</a:t>
            </a:r>
          </a:p>
          <a:p>
            <a:pPr marL="0" lvl="0" indent="0">
              <a:lnSpc>
                <a:spcPct val="110000"/>
              </a:lnSpc>
              <a:buNone/>
            </a:pPr>
            <a:r>
              <a:rPr lang="cs-CZ" dirty="0"/>
              <a:t>2. Veřejné orgány se zdrží jakéhokoliv zásahu, který by omezoval toto právo nebo zabraňoval jeho zákonnému vykonávání.</a:t>
            </a:r>
          </a:p>
        </p:txBody>
      </p:sp>
    </p:spTree>
    <p:extLst>
      <p:ext uri="{BB962C8B-B14F-4D97-AF65-F5344CB8AC3E}">
        <p14:creationId xmlns:p14="http://schemas.microsoft.com/office/powerpoint/2010/main" val="4127296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442256" y="365126"/>
            <a:ext cx="9848850" cy="1359877"/>
          </a:xfrm>
        </p:spPr>
        <p:txBody>
          <a:bodyPr>
            <a:normAutofit/>
          </a:bodyPr>
          <a:lstStyle/>
          <a:p>
            <a:pPr algn="ctr"/>
            <a:r>
              <a:rPr lang="cs-CZ" altLang="cs-CZ" sz="3600" dirty="0">
                <a:solidFill>
                  <a:srgbClr val="FFFFFF"/>
                </a:solidFill>
              </a:rPr>
              <a:t>Úmluva </a:t>
            </a:r>
            <a:r>
              <a:rPr lang="cs-CZ" sz="3600" dirty="0"/>
              <a:t>o svobodě sdružování a ochraně práva odborově se organizovat, č. 87 (1948)</a:t>
            </a:r>
            <a:endParaRPr lang="cs-CZ" altLang="cs-CZ" sz="36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946031"/>
            <a:ext cx="10970071" cy="4546843"/>
          </a:xfrm>
        </p:spPr>
        <p:txBody>
          <a:bodyPr>
            <a:normAutofit/>
          </a:bodyPr>
          <a:lstStyle/>
          <a:p>
            <a:pPr marL="0" indent="0">
              <a:lnSpc>
                <a:spcPct val="110000"/>
              </a:lnSpc>
              <a:buNone/>
            </a:pPr>
            <a:r>
              <a:rPr lang="cs-CZ" b="1" i="1" dirty="0"/>
              <a:t>Čl. 4</a:t>
            </a:r>
          </a:p>
          <a:p>
            <a:pPr marL="0" indent="0">
              <a:buNone/>
            </a:pPr>
            <a:r>
              <a:rPr lang="cs-CZ" dirty="0"/>
              <a:t>Organizace pracovníků nebo zaměstnavatelů nepodléhají rozpuštění nebo pozastavení činnosti administrativní cestou.</a:t>
            </a:r>
          </a:p>
          <a:p>
            <a:pPr marL="0" indent="0">
              <a:lnSpc>
                <a:spcPct val="110000"/>
              </a:lnSpc>
              <a:buNone/>
            </a:pPr>
            <a:r>
              <a:rPr lang="cs-CZ" b="1" i="1" dirty="0"/>
              <a:t>Čl. 7</a:t>
            </a:r>
          </a:p>
          <a:p>
            <a:pPr marL="0" indent="0">
              <a:buNone/>
            </a:pPr>
            <a:r>
              <a:rPr lang="cs-CZ" dirty="0"/>
              <a:t>Nabytí statutu právnické osoby organizacemi pracovníků nebo zaměstnavatelů, jejich federacemi a konfederacemi nemůže být podřízeno takovým podmínkám, které by omezovaly provádění ustanovení výše uvedených článků 2, 3 a 4.</a:t>
            </a:r>
          </a:p>
        </p:txBody>
      </p:sp>
    </p:spTree>
    <p:extLst>
      <p:ext uri="{BB962C8B-B14F-4D97-AF65-F5344CB8AC3E}">
        <p14:creationId xmlns:p14="http://schemas.microsoft.com/office/powerpoint/2010/main" val="185226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114299" y="365126"/>
            <a:ext cx="10558463" cy="1359877"/>
          </a:xfrm>
        </p:spPr>
        <p:txBody>
          <a:bodyPr>
            <a:noAutofit/>
          </a:bodyPr>
          <a:lstStyle/>
          <a:p>
            <a:pPr algn="ctr"/>
            <a:r>
              <a:rPr lang="cs-CZ" altLang="cs-CZ" sz="3600" dirty="0">
                <a:solidFill>
                  <a:srgbClr val="FFFFFF"/>
                </a:solidFill>
              </a:rPr>
              <a:t>Úmluva </a:t>
            </a:r>
            <a:r>
              <a:rPr lang="cs-CZ" sz="3600" dirty="0">
                <a:solidFill>
                  <a:srgbClr val="FFFFFF"/>
                </a:solidFill>
              </a:rPr>
              <a:t>o provádění zásad práva organizovat se a kolektivně vyjednávat, </a:t>
            </a:r>
            <a:r>
              <a:rPr lang="cs-CZ" sz="3600" dirty="0"/>
              <a:t>č. 98 (1949)</a:t>
            </a:r>
            <a:endParaRPr lang="cs-CZ" altLang="cs-CZ" sz="36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725003"/>
            <a:ext cx="10970071" cy="4975835"/>
          </a:xfrm>
        </p:spPr>
        <p:txBody>
          <a:bodyPr>
            <a:normAutofit fontScale="92500" lnSpcReduction="20000"/>
          </a:bodyPr>
          <a:lstStyle/>
          <a:p>
            <a:pPr marL="0" indent="0">
              <a:lnSpc>
                <a:spcPct val="110000"/>
              </a:lnSpc>
              <a:buNone/>
            </a:pPr>
            <a:r>
              <a:rPr lang="cs-CZ" b="1" i="1" dirty="0"/>
              <a:t>Čl. 2</a:t>
            </a:r>
          </a:p>
          <a:p>
            <a:pPr marL="0" lvl="0" indent="0">
              <a:lnSpc>
                <a:spcPct val="110000"/>
              </a:lnSpc>
              <a:buNone/>
            </a:pPr>
            <a:r>
              <a:rPr lang="cs-CZ" dirty="0"/>
              <a:t>1. Organizace pracovníků a zaměstnavatelů požívají při ustavování, činnosti nebo správě svých organizací náležité ochrany proti jakémukoli zasahování jedněch do záležitostí druhých, ať již přímému či prostřednictvím zástupců nebo členů.</a:t>
            </a:r>
          </a:p>
          <a:p>
            <a:pPr marL="0" indent="0">
              <a:lnSpc>
                <a:spcPct val="110000"/>
              </a:lnSpc>
              <a:buNone/>
            </a:pPr>
            <a:r>
              <a:rPr lang="cs-CZ" b="1" i="1" dirty="0"/>
              <a:t>Čl. 4</a:t>
            </a:r>
          </a:p>
          <a:p>
            <a:pPr marL="0" indent="0">
              <a:lnSpc>
                <a:spcPct val="110000"/>
              </a:lnSpc>
              <a:buNone/>
            </a:pPr>
            <a:r>
              <a:rPr lang="cs-CZ" dirty="0"/>
              <a:t>Tam, kde je to nutné, budou přijata opatření přiměřená vnitrostátním podmínkám pro povzbuzení a podporování co nejširšího rozvoje a využití metody dobrovolného vyjednávání mezi zaměstnavateli a organizacemi zaměstnavatelů na jedné straně a organizacemi pracovníků na druhé straně, tak, aby byly upraveny podmínky zaměstnání pomocí kolektivních smluv.</a:t>
            </a:r>
          </a:p>
        </p:txBody>
      </p:sp>
    </p:spTree>
    <p:extLst>
      <p:ext uri="{BB962C8B-B14F-4D97-AF65-F5344CB8AC3E}">
        <p14:creationId xmlns:p14="http://schemas.microsoft.com/office/powerpoint/2010/main" val="3113807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0" y="365126"/>
            <a:ext cx="10970071" cy="1359877"/>
          </a:xfrm>
        </p:spPr>
        <p:txBody>
          <a:bodyPr>
            <a:noAutofit/>
          </a:bodyPr>
          <a:lstStyle/>
          <a:p>
            <a:pPr algn="ctr"/>
            <a:r>
              <a:rPr lang="cs-CZ" altLang="cs-CZ" sz="3200" dirty="0">
                <a:solidFill>
                  <a:srgbClr val="FFFFFF"/>
                </a:solidFill>
              </a:rPr>
              <a:t>Úmluva </a:t>
            </a:r>
            <a:r>
              <a:rPr lang="cs-CZ" sz="3200" dirty="0">
                <a:solidFill>
                  <a:srgbClr val="FFFFFF"/>
                </a:solidFill>
              </a:rPr>
              <a:t>o ochraně zástupců pracovníků v podniku a úlevách, které jim mají být poskytnuty, </a:t>
            </a:r>
            <a:r>
              <a:rPr lang="cs-CZ" sz="3200" dirty="0"/>
              <a:t>č. 135 (1971)</a:t>
            </a:r>
            <a:endParaRPr lang="cs-CZ" altLang="cs-CZ" sz="32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725003"/>
            <a:ext cx="10970071" cy="4975835"/>
          </a:xfrm>
        </p:spPr>
        <p:txBody>
          <a:bodyPr>
            <a:normAutofit fontScale="77500" lnSpcReduction="20000"/>
          </a:bodyPr>
          <a:lstStyle/>
          <a:p>
            <a:pPr marL="0" indent="0">
              <a:lnSpc>
                <a:spcPct val="110000"/>
              </a:lnSpc>
              <a:buNone/>
            </a:pPr>
            <a:r>
              <a:rPr lang="cs-CZ" b="1" i="1" dirty="0"/>
              <a:t>Čl. 1</a:t>
            </a:r>
          </a:p>
          <a:p>
            <a:pPr marL="0" indent="0">
              <a:lnSpc>
                <a:spcPct val="110000"/>
              </a:lnSpc>
              <a:buNone/>
            </a:pPr>
            <a:r>
              <a:rPr lang="cs-CZ" dirty="0"/>
              <a:t>Zástupci pracovníků v podniku mají požívat účinné ochrany proti všem opatřením, která by je mohla poškozovat, včetně propuštění, a jež by byla motivována jejich postavením nebo činností jako zástupců pracovníků, jejich členstvím v odborech nebo účastí na odborářské činnosti, pokud jednají podle platných zákonů, kolektivních smluv nebo jiných smluvních úprav.</a:t>
            </a:r>
          </a:p>
          <a:p>
            <a:pPr marL="0" indent="0">
              <a:lnSpc>
                <a:spcPct val="110000"/>
              </a:lnSpc>
              <a:buNone/>
            </a:pPr>
            <a:r>
              <a:rPr lang="cs-CZ" b="1" i="1" dirty="0"/>
              <a:t>Čl. 2</a:t>
            </a:r>
          </a:p>
          <a:p>
            <a:pPr marL="514350" lvl="0" indent="-514350">
              <a:lnSpc>
                <a:spcPct val="110000"/>
              </a:lnSpc>
              <a:buFont typeface="+mj-lt"/>
              <a:buAutoNum type="arabicPeriod"/>
            </a:pPr>
            <a:r>
              <a:rPr lang="cs-CZ" dirty="0"/>
              <a:t>Zástupcům pracovníků budou v podniku poskytnuty takové materiální možnosti, které jim umožní rychle a účinně vykonávat jejich funkci.</a:t>
            </a:r>
          </a:p>
          <a:p>
            <a:pPr marL="514350" lvl="0" indent="-514350">
              <a:lnSpc>
                <a:spcPct val="110000"/>
              </a:lnSpc>
              <a:buFont typeface="+mj-lt"/>
              <a:buAutoNum type="arabicPeriod"/>
            </a:pPr>
            <a:r>
              <a:rPr lang="cs-CZ" dirty="0"/>
              <a:t>V tomto směru je nutné přihlížet k charakteristickým rysům systému pracovních vztahů v zemi a k potřebám, velikosti a možnostem příslušného podniku.</a:t>
            </a:r>
          </a:p>
          <a:p>
            <a:pPr marL="514350" lvl="0" indent="-514350">
              <a:lnSpc>
                <a:spcPct val="110000"/>
              </a:lnSpc>
              <a:buFont typeface="+mj-lt"/>
              <a:buAutoNum type="arabicPeriod"/>
            </a:pPr>
            <a:r>
              <a:rPr lang="cs-CZ" dirty="0"/>
              <a:t>Poskytnutí takových materiálních možností nemá být na překážku výkonnému chodu příslušného podniku.</a:t>
            </a:r>
          </a:p>
        </p:txBody>
      </p:sp>
    </p:spTree>
    <p:extLst>
      <p:ext uri="{BB962C8B-B14F-4D97-AF65-F5344CB8AC3E}">
        <p14:creationId xmlns:p14="http://schemas.microsoft.com/office/powerpoint/2010/main" val="155752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5"/>
            <a:ext cx="9848850" cy="1006475"/>
          </a:xfrm>
        </p:spPr>
        <p:txBody>
          <a:bodyPr>
            <a:normAutofit/>
          </a:bodyPr>
          <a:lstStyle/>
          <a:p>
            <a:pPr algn="ctr"/>
            <a:r>
              <a:rPr lang="cs-CZ" altLang="cs-CZ" sz="3600" dirty="0">
                <a:solidFill>
                  <a:srgbClr val="FFFFFF"/>
                </a:solidFill>
              </a:rPr>
              <a:t>Článek 20 Listiny základních práv a svobod</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771650"/>
            <a:ext cx="11349841" cy="4721224"/>
          </a:xfrm>
        </p:spPr>
        <p:txBody>
          <a:bodyPr>
            <a:normAutofit fontScale="92500" lnSpcReduction="10000"/>
          </a:bodyPr>
          <a:lstStyle/>
          <a:p>
            <a:pPr marL="0" indent="0">
              <a:buNone/>
            </a:pPr>
            <a:br>
              <a:rPr lang="cs-CZ" altLang="cs-CZ" sz="900" dirty="0"/>
            </a:br>
            <a:r>
              <a:rPr lang="cs-CZ" altLang="cs-CZ" sz="3000" dirty="0"/>
              <a:t>(1) Právo svobodně se sdružovat je zaručeno. Každý má 	právo spolu s jinými se sdružovat ve spolcích, společnostech a </a:t>
            </a:r>
            <a:r>
              <a:rPr lang="cs-CZ" altLang="cs-CZ" sz="3000" dirty="0">
                <a:solidFill>
                  <a:srgbClr val="FFC000"/>
                </a:solidFill>
              </a:rPr>
              <a:t>jiných sdruženích</a:t>
            </a:r>
            <a:r>
              <a:rPr lang="cs-CZ" altLang="cs-CZ" sz="3000" dirty="0"/>
              <a:t>. </a:t>
            </a:r>
          </a:p>
          <a:p>
            <a:pPr marL="0" indent="0">
              <a:buNone/>
            </a:pPr>
            <a:br>
              <a:rPr lang="cs-CZ" altLang="cs-CZ" sz="900" dirty="0"/>
            </a:br>
            <a:r>
              <a:rPr lang="cs-CZ" altLang="cs-CZ" sz="3000" dirty="0"/>
              <a:t>(2) Občané mají právo zakládat též politické strany a politická hnutí a sdružovat se v nich.</a:t>
            </a:r>
          </a:p>
          <a:p>
            <a:pPr marL="0" indent="0">
              <a:buNone/>
            </a:pPr>
            <a:br>
              <a:rPr lang="cs-CZ" altLang="cs-CZ" sz="900" dirty="0"/>
            </a:br>
            <a:r>
              <a:rPr lang="cs-CZ" altLang="cs-CZ" sz="3000" dirty="0"/>
              <a:t>(3) </a:t>
            </a:r>
            <a:r>
              <a:rPr lang="cs-CZ" altLang="cs-CZ" sz="3000" dirty="0">
                <a:solidFill>
                  <a:srgbClr val="FFC000"/>
                </a:solidFill>
              </a:rPr>
              <a:t>Výkon těchto práv lze omezit jen v případech stanovených zákonem</a:t>
            </a:r>
            <a:r>
              <a:rPr lang="cs-CZ" altLang="cs-CZ" sz="3000" dirty="0"/>
              <a:t>, jestliže to je v demokratické společnosti nezbytné pro bezpečnost státu, ochranu veřejné bezpečnosti a veřejného pořádku, předcházení trestným činům nebo pro ochranu práv a svobod druhých.</a:t>
            </a:r>
          </a:p>
          <a:p>
            <a:pPr marL="0" indent="0">
              <a:buNone/>
            </a:pPr>
            <a:br>
              <a:rPr lang="cs-CZ" altLang="cs-CZ" sz="900" dirty="0"/>
            </a:br>
            <a:r>
              <a:rPr lang="cs-CZ" altLang="cs-CZ" sz="3000" dirty="0"/>
              <a:t>(4) Politické strany a politická hnutí, jakož i </a:t>
            </a:r>
            <a:r>
              <a:rPr lang="cs-CZ" altLang="cs-CZ" sz="3000" dirty="0">
                <a:solidFill>
                  <a:srgbClr val="FFC000"/>
                </a:solidFill>
              </a:rPr>
              <a:t>jiná sdružení jsou odděleny od státu.</a:t>
            </a:r>
            <a:endParaRPr lang="cs-CZ" sz="3000" dirty="0">
              <a:solidFill>
                <a:srgbClr val="FFC000"/>
              </a:solidFill>
            </a:endParaRPr>
          </a:p>
        </p:txBody>
      </p:sp>
    </p:spTree>
    <p:extLst>
      <p:ext uri="{BB962C8B-B14F-4D97-AF65-F5344CB8AC3E}">
        <p14:creationId xmlns:p14="http://schemas.microsoft.com/office/powerpoint/2010/main" val="2617473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71918" y="365125"/>
            <a:ext cx="9848850" cy="867327"/>
          </a:xfrm>
        </p:spPr>
        <p:txBody>
          <a:bodyPr>
            <a:normAutofit/>
          </a:bodyPr>
          <a:lstStyle/>
          <a:p>
            <a:pPr algn="ctr"/>
            <a:r>
              <a:rPr lang="cs-CZ" altLang="cs-CZ" sz="3600" dirty="0">
                <a:solidFill>
                  <a:srgbClr val="FFFFFF"/>
                </a:solidFill>
              </a:rPr>
              <a:t>Článek 27 Listiny základních práv a svobod</a:t>
            </a: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232453"/>
            <a:ext cx="11349841" cy="5526156"/>
          </a:xfrm>
        </p:spPr>
        <p:txBody>
          <a:bodyPr>
            <a:normAutofit fontScale="77500" lnSpcReduction="20000"/>
          </a:bodyPr>
          <a:lstStyle/>
          <a:p>
            <a:pPr marL="0" indent="0">
              <a:lnSpc>
                <a:spcPct val="120000"/>
              </a:lnSpc>
              <a:buNone/>
            </a:pPr>
            <a:br>
              <a:rPr lang="cs-CZ" altLang="cs-CZ" sz="900" dirty="0"/>
            </a:br>
            <a:r>
              <a:rPr lang="cs-CZ" altLang="cs-CZ" sz="3200" dirty="0"/>
              <a:t>(1) Každý má právo svobodně se sdružovat s jinými </a:t>
            </a:r>
            <a:r>
              <a:rPr lang="cs-CZ" altLang="cs-CZ" sz="3200" dirty="0">
                <a:solidFill>
                  <a:srgbClr val="FFC000"/>
                </a:solidFill>
              </a:rPr>
              <a:t>na ochranu svých hospodářských a sociálních zájmů.</a:t>
            </a:r>
          </a:p>
          <a:p>
            <a:pPr marL="0" indent="0">
              <a:lnSpc>
                <a:spcPct val="120000"/>
              </a:lnSpc>
              <a:buNone/>
            </a:pPr>
            <a:br>
              <a:rPr lang="cs-CZ" altLang="cs-CZ" sz="900" dirty="0">
                <a:solidFill>
                  <a:srgbClr val="FFC000"/>
                </a:solidFill>
              </a:rPr>
            </a:br>
            <a:r>
              <a:rPr lang="cs-CZ" altLang="cs-CZ" sz="3200" dirty="0"/>
              <a:t>(2) Odborové organizace vznikají </a:t>
            </a:r>
            <a:r>
              <a:rPr lang="cs-CZ" altLang="cs-CZ" sz="3200" dirty="0">
                <a:solidFill>
                  <a:srgbClr val="FFC000"/>
                </a:solidFill>
              </a:rPr>
              <a:t>nezávisle na státu</a:t>
            </a:r>
            <a:r>
              <a:rPr lang="cs-CZ" altLang="cs-CZ" sz="3200" dirty="0"/>
              <a:t>. Omezovat počet odborových organizací je nepřípustné, stejně jako zvýhodňovat některé z nich v podniku nebo v odvětví.</a:t>
            </a:r>
          </a:p>
          <a:p>
            <a:pPr marL="0" indent="0">
              <a:lnSpc>
                <a:spcPct val="120000"/>
              </a:lnSpc>
              <a:buNone/>
            </a:pPr>
            <a:br>
              <a:rPr lang="cs-CZ" altLang="cs-CZ" sz="900" dirty="0"/>
            </a:br>
            <a:r>
              <a:rPr lang="cs-CZ" altLang="cs-CZ" sz="3200" dirty="0"/>
              <a:t>(3) </a:t>
            </a:r>
            <a:r>
              <a:rPr lang="cs-CZ" altLang="cs-CZ" sz="3200" dirty="0">
                <a:solidFill>
                  <a:srgbClr val="FFC000"/>
                </a:solidFill>
              </a:rPr>
              <a:t>Činnost odborových organizací </a:t>
            </a:r>
            <a:r>
              <a:rPr lang="cs-CZ" altLang="cs-CZ" sz="3200" dirty="0"/>
              <a:t>a vznik a činnost jiných sdružení na ochranu hospodářských a sociálních zájmů </a:t>
            </a:r>
            <a:r>
              <a:rPr lang="cs-CZ" altLang="cs-CZ" sz="3200" dirty="0">
                <a:solidFill>
                  <a:srgbClr val="FFC000"/>
                </a:solidFill>
              </a:rPr>
              <a:t>mohou být omezeny zákonem, jde-li o opatření v demokratické společnosti nezbytná </a:t>
            </a:r>
            <a:r>
              <a:rPr lang="cs-CZ" altLang="cs-CZ" sz="3200" dirty="0"/>
              <a:t>pro ochranu bezpečnosti státu, veřejného pořádku nebo práv a svobod druhých.</a:t>
            </a:r>
          </a:p>
          <a:p>
            <a:pPr marL="0" indent="0">
              <a:lnSpc>
                <a:spcPct val="120000"/>
              </a:lnSpc>
              <a:buNone/>
            </a:pPr>
            <a:br>
              <a:rPr lang="cs-CZ" altLang="cs-CZ" sz="900" dirty="0"/>
            </a:br>
            <a:r>
              <a:rPr lang="cs-CZ" altLang="cs-CZ" sz="3200" dirty="0"/>
              <a:t>(4) </a:t>
            </a:r>
            <a:r>
              <a:rPr lang="cs-CZ" altLang="cs-CZ" sz="3200" dirty="0">
                <a:solidFill>
                  <a:srgbClr val="FFC000"/>
                </a:solidFill>
              </a:rPr>
              <a:t>Právo na stávku je zaručeno za podmínek stanovených zákonem</a:t>
            </a:r>
            <a:r>
              <a:rPr lang="cs-CZ" altLang="cs-CZ" sz="3200" dirty="0"/>
              <a:t>; toto právo nepřísluší soudcům, prokurátorům, příslušníkům ozbrojených sil a příslušníkům bezpečnostních sborů.</a:t>
            </a:r>
            <a:endParaRPr lang="cs-CZ" sz="3200" dirty="0"/>
          </a:p>
        </p:txBody>
      </p:sp>
    </p:spTree>
    <p:extLst>
      <p:ext uri="{BB962C8B-B14F-4D97-AF65-F5344CB8AC3E}">
        <p14:creationId xmlns:p14="http://schemas.microsoft.com/office/powerpoint/2010/main" val="1613571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90620" y="351009"/>
            <a:ext cx="6558206" cy="584775"/>
          </a:xfrm>
          <a:prstGeom prst="rect">
            <a:avLst/>
          </a:prstGeom>
        </p:spPr>
        <p:txBody>
          <a:bodyPr wrap="none">
            <a:spAutoFit/>
          </a:bodyPr>
          <a:lstStyle/>
          <a:p>
            <a:r>
              <a:rPr lang="cs-CZ" sz="3200" b="1" dirty="0"/>
              <a:t>Občanský zákoník č. 89/2012 Sb.</a:t>
            </a:r>
          </a:p>
        </p:txBody>
      </p:sp>
      <p:sp>
        <p:nvSpPr>
          <p:cNvPr id="3" name="Obdélník 2"/>
          <p:cNvSpPr/>
          <p:nvPr/>
        </p:nvSpPr>
        <p:spPr>
          <a:xfrm>
            <a:off x="313899" y="1050079"/>
            <a:ext cx="11150220" cy="5078313"/>
          </a:xfrm>
          <a:prstGeom prst="rect">
            <a:avLst/>
          </a:prstGeom>
        </p:spPr>
        <p:txBody>
          <a:bodyPr wrap="square">
            <a:spAutoFit/>
          </a:bodyPr>
          <a:lstStyle/>
          <a:p>
            <a:pPr algn="ctr"/>
            <a:r>
              <a:rPr lang="cs-CZ" sz="2800" dirty="0"/>
              <a:t>§ 3025</a:t>
            </a:r>
          </a:p>
          <a:p>
            <a:pPr algn="ctr"/>
            <a:endParaRPr lang="cs-CZ" sz="800" dirty="0"/>
          </a:p>
          <a:p>
            <a:pPr marL="514350" indent="-514350">
              <a:buAutoNum type="arabicParenBoth"/>
            </a:pPr>
            <a:r>
              <a:rPr lang="cs-CZ" sz="2800" dirty="0"/>
              <a:t>Ustanovení tohoto zákona o právnických osobách a spolku se použijí na odborové organizace a organizace zaměstnavatelů přiměřeně jen v tom rozsahu, v jakém to neodporuje jejich povaze zástupců zaměstnanců a zaměstnavatelů podle mezinárodních smluv, kterými je Česká republika vázána a které upravují svobodu sdružování a ochranu práva svobodně se sdružovat.</a:t>
            </a:r>
          </a:p>
          <a:p>
            <a:pPr marL="514350" indent="-514350">
              <a:buAutoNum type="arabicParenBoth"/>
            </a:pPr>
            <a:endParaRPr lang="cs-CZ" sz="800" dirty="0"/>
          </a:p>
          <a:p>
            <a:pPr marL="514350" indent="-514350">
              <a:buAutoNum type="arabicParenBoth"/>
            </a:pPr>
            <a:r>
              <a:rPr lang="cs-CZ" sz="2800" dirty="0"/>
              <a:t>Odborová organizace a organizace zaměstnavatelů vznikají dnem následujícím po dni, v němž bylo doručeno příslušnému orgánu veřejné moci oznámení o jejich založení; to platí obdobně, pokud dochází ke změně nebo zániku odborové organizace.</a:t>
            </a:r>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565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45629" y="546652"/>
            <a:ext cx="10063982" cy="884583"/>
          </a:xfrm>
        </p:spPr>
        <p:txBody>
          <a:bodyPr>
            <a:normAutofit/>
          </a:bodyPr>
          <a:lstStyle/>
          <a:p>
            <a:r>
              <a:rPr lang="cs-CZ" altLang="cs-CZ" sz="3200" dirty="0"/>
              <a:t>Všeobecná deklarace lidských práv</a:t>
            </a:r>
            <a:br>
              <a:rPr lang="cs-CZ" altLang="cs-CZ" sz="3200" dirty="0"/>
            </a:br>
            <a:r>
              <a:rPr lang="cs-CZ" altLang="cs-CZ" sz="2400" b="0" i="1" dirty="0"/>
              <a:t>schválená Valným shromážděním OSN dne 10. prosince 1948 </a:t>
            </a:r>
            <a:endParaRPr lang="cs-CZ" altLang="cs-CZ" sz="2400" b="0" i="1"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600201"/>
            <a:ext cx="11349841" cy="5158408"/>
          </a:xfrm>
        </p:spPr>
        <p:txBody>
          <a:bodyPr>
            <a:normAutofit fontScale="85000" lnSpcReduction="20000"/>
          </a:bodyPr>
          <a:lstStyle/>
          <a:p>
            <a:pPr marL="0" indent="0">
              <a:buNone/>
            </a:pPr>
            <a:r>
              <a:rPr lang="cs-CZ" sz="3300" dirty="0"/>
              <a:t>Článek 20:</a:t>
            </a:r>
          </a:p>
          <a:p>
            <a:pPr marL="0" indent="0">
              <a:buNone/>
            </a:pPr>
            <a:endParaRPr lang="cs-CZ" sz="200" dirty="0"/>
          </a:p>
          <a:p>
            <a:pPr marL="514350" indent="-514350">
              <a:buAutoNum type="arabicParenBoth"/>
            </a:pPr>
            <a:r>
              <a:rPr lang="cs-CZ" dirty="0">
                <a:solidFill>
                  <a:srgbClr val="FFC000"/>
                </a:solidFill>
              </a:rPr>
              <a:t>Každému je zaručena svoboda pokojného shromažďování a sdružování</a:t>
            </a:r>
            <a:r>
              <a:rPr lang="cs-CZ" dirty="0"/>
              <a:t>. </a:t>
            </a:r>
          </a:p>
          <a:p>
            <a:pPr marL="514350" indent="-514350">
              <a:buAutoNum type="arabicParenBoth"/>
            </a:pPr>
            <a:endParaRPr lang="cs-CZ" sz="200" dirty="0"/>
          </a:p>
          <a:p>
            <a:pPr marL="514350" indent="-514350">
              <a:buAutoNum type="arabicParenBoth"/>
            </a:pPr>
            <a:r>
              <a:rPr lang="cs-CZ" dirty="0"/>
              <a:t>Nikdo nesmí být nucen, aby byl členem nějakého sdružení.</a:t>
            </a:r>
          </a:p>
          <a:p>
            <a:pPr marL="514350" indent="-514350">
              <a:buAutoNum type="arabicParenBoth"/>
            </a:pPr>
            <a:endParaRPr lang="cs-CZ" sz="900" dirty="0"/>
          </a:p>
          <a:p>
            <a:pPr marL="0" indent="0">
              <a:buNone/>
            </a:pPr>
            <a:r>
              <a:rPr lang="cs-CZ" sz="3300" dirty="0"/>
              <a:t>Článek 29:</a:t>
            </a:r>
          </a:p>
          <a:p>
            <a:pPr marL="0" indent="0">
              <a:buNone/>
            </a:pPr>
            <a:endParaRPr lang="cs-CZ" sz="200" dirty="0"/>
          </a:p>
          <a:p>
            <a:pPr marL="514350" indent="-514350">
              <a:buAutoNum type="arabicParenBoth"/>
            </a:pPr>
            <a:r>
              <a:rPr lang="cs-CZ" dirty="0"/>
              <a:t>Každý má povinnosti vůči společnosti, v níž jediné může volně a plně rozvinout svou osobnost. </a:t>
            </a:r>
          </a:p>
          <a:p>
            <a:pPr marL="514350" indent="-514350">
              <a:buAutoNum type="arabicParenBoth"/>
            </a:pPr>
            <a:endParaRPr lang="cs-CZ" sz="200" dirty="0"/>
          </a:p>
          <a:p>
            <a:pPr marL="514350" indent="-514350">
              <a:buAutoNum type="arabicParenBoth"/>
            </a:pPr>
            <a:r>
              <a:rPr lang="cs-CZ" dirty="0">
                <a:solidFill>
                  <a:srgbClr val="FFC000"/>
                </a:solidFill>
              </a:rPr>
              <a:t>Každý je při výkonu svých práv a svobod podroben jen takovým omezením, která stanoví zákon </a:t>
            </a:r>
            <a:r>
              <a:rPr lang="cs-CZ" dirty="0"/>
              <a:t>výhradně za tím účelem, aby bylo zajištěno uznávání a zachovávání práv a svobod ostatních a vyhověno spravedlivým požadavkům morálky, veřejného pořádku a obecného blaha v demokratické společnosti. </a:t>
            </a:r>
          </a:p>
          <a:p>
            <a:pPr marL="514350" indent="-514350">
              <a:buAutoNum type="arabicParenBoth"/>
            </a:pPr>
            <a:endParaRPr lang="cs-CZ" sz="200" dirty="0"/>
          </a:p>
          <a:p>
            <a:pPr marL="514350" indent="-514350">
              <a:buAutoNum type="arabicParenBoth"/>
            </a:pPr>
            <a:r>
              <a:rPr lang="cs-CZ" dirty="0"/>
              <a:t>Výkon těchto práv a svobod nesmí být v žádném případě v rozporu s cíli a zásadami Spojených národů. </a:t>
            </a:r>
            <a:endParaRPr lang="cs-CZ" sz="900" dirty="0"/>
          </a:p>
        </p:txBody>
      </p:sp>
    </p:spTree>
    <p:extLst>
      <p:ext uri="{BB962C8B-B14F-4D97-AF65-F5344CB8AC3E}">
        <p14:creationId xmlns:p14="http://schemas.microsoft.com/office/powerpoint/2010/main" val="2154167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3444" y="195099"/>
            <a:ext cx="6558206" cy="584775"/>
          </a:xfrm>
          <a:prstGeom prst="rect">
            <a:avLst/>
          </a:prstGeom>
        </p:spPr>
        <p:txBody>
          <a:bodyPr wrap="none">
            <a:spAutoFit/>
          </a:bodyPr>
          <a:lstStyle/>
          <a:p>
            <a:r>
              <a:rPr lang="cs-CZ" sz="3200" b="1" dirty="0"/>
              <a:t>Občanský zákoník č. 89/2012 Sb.</a:t>
            </a:r>
          </a:p>
        </p:txBody>
      </p:sp>
      <p:sp>
        <p:nvSpPr>
          <p:cNvPr id="3" name="Obdélník 2"/>
          <p:cNvSpPr/>
          <p:nvPr/>
        </p:nvSpPr>
        <p:spPr>
          <a:xfrm>
            <a:off x="353444" y="921557"/>
            <a:ext cx="11433673" cy="5755422"/>
          </a:xfrm>
          <a:prstGeom prst="rect">
            <a:avLst/>
          </a:prstGeom>
        </p:spPr>
        <p:txBody>
          <a:bodyPr wrap="square">
            <a:spAutoFit/>
          </a:bodyPr>
          <a:lstStyle/>
          <a:p>
            <a:pPr algn="ctr"/>
            <a:r>
              <a:rPr lang="cs-CZ" sz="2200" dirty="0"/>
              <a:t>§ 3045</a:t>
            </a:r>
          </a:p>
          <a:p>
            <a:pPr algn="ctr"/>
            <a:endParaRPr lang="cs-CZ" sz="800" dirty="0"/>
          </a:p>
          <a:p>
            <a:pPr marL="457200" indent="-457200">
              <a:buAutoNum type="arabicParenBoth"/>
            </a:pPr>
            <a:r>
              <a:rPr lang="cs-CZ" sz="2200" dirty="0"/>
              <a:t>Sdružení podle zákona č. 83/1990 Sb., o sdružování občanů, ve znění pozdějších předpisů, se považují za spolky podle tohoto zákona. Sdružení má právo změnit svoji právní formu na ústav nebo sociální družstvo podle jiného zákona.</a:t>
            </a:r>
          </a:p>
          <a:p>
            <a:pPr marL="457200" indent="-457200">
              <a:buAutoNum type="arabicParenBoth"/>
            </a:pPr>
            <a:endParaRPr lang="cs-CZ" sz="2200" dirty="0"/>
          </a:p>
          <a:p>
            <a:pPr marL="457200" indent="-457200">
              <a:buAutoNum type="arabicParenBoth"/>
            </a:pPr>
            <a:r>
              <a:rPr lang="cs-CZ" sz="2200" dirty="0"/>
              <a:t>Organizační jednotky sdružení způsobilé jednat svým jménem podle zákona č. 83/1990 Sb., o sdružování občanů, ve znění pozdějších předpisů, se považují za pobočné spolky podle tohoto zákona. Statutární orgán hlavního spolku podá do tří let ode dne nabytí účinnosti tohoto zákona návrh na zápis pobočného spolku, jinak posledním dnem této lhůty právní osobnost pobočného spolku zaniká.</a:t>
            </a:r>
          </a:p>
          <a:p>
            <a:pPr marL="457200" indent="-457200">
              <a:buAutoNum type="arabicParenBoth"/>
            </a:pPr>
            <a:endParaRPr lang="cs-CZ" sz="800" dirty="0"/>
          </a:p>
          <a:p>
            <a:pPr algn="ctr"/>
            <a:r>
              <a:rPr lang="cs-CZ" sz="2200" dirty="0"/>
              <a:t>§ 3046</a:t>
            </a:r>
          </a:p>
          <a:p>
            <a:pPr algn="ctr"/>
            <a:endParaRPr lang="cs-CZ" sz="800" dirty="0"/>
          </a:p>
          <a:p>
            <a:r>
              <a:rPr lang="cs-CZ" sz="2200" dirty="0">
                <a:solidFill>
                  <a:srgbClr val="FFC000"/>
                </a:solidFill>
              </a:rPr>
              <a:t>Odborové organizace</a:t>
            </a:r>
            <a:r>
              <a:rPr lang="cs-CZ" sz="2200" dirty="0"/>
              <a:t>, organizace zaměstnavatelů včetně organizací mezinárodních a jejich organizační jednotky evidované podle zákona č. 83/1990 Sb., o sdružování občanů, ve znění pozdějších předpisů, </a:t>
            </a:r>
            <a:r>
              <a:rPr lang="cs-CZ" sz="2200" dirty="0">
                <a:solidFill>
                  <a:srgbClr val="FFC000"/>
                </a:solidFill>
              </a:rPr>
              <a:t>se považují za odborové organizace a organizace zaměstnavatelů podle tohoto zákona.</a:t>
            </a:r>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448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4576" y="930160"/>
            <a:ext cx="11904133"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defRPr/>
            </a:pP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Pro právní postavení odborových organizací je charakteristické, že se - kromě </a:t>
            </a: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ustanovení čl. 20 a 27 Listiny základních práv a svobod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(vyhlášené pod č. 2/1993 Sb. a změněné ústavním zákonem č. 162/1998 Sb.) a       </a:t>
            </a: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Listiny základních práv Evropské unie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(za podmínek stanovených v čl. 51 a násl. této listiny) - řídí především </a:t>
            </a: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mezinárodními smlouvami, které upravují svobodu sdružování a ochranu práva svobodně se sdružovat a které   jsou součástí českého právního řádu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(a ve smyslu čl. 10 Ústavy mají "přednost před zákonem"); jde zejména o </a:t>
            </a:r>
          </a:p>
          <a:p>
            <a:pPr eaLnBrk="0" hangingPunct="0">
              <a:defRPr/>
            </a:pPr>
            <a:endParaRPr lang="cs-CZ" altLang="cs-CZ" sz="800" b="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eaLnBrk="0" hangingPunct="0">
              <a:buFont typeface="Arial" panose="020B0604020202020204" pitchFamily="34" charset="0"/>
              <a:buChar char="•"/>
              <a:defRPr/>
            </a:pP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Úmluvu o ochraně lidských práv a základních svobod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ze dne 4. 11. 1950 a na ni navazující protokoly (uveřejněna sdělením č. 209/1992 Sb.), </a:t>
            </a:r>
          </a:p>
          <a:p>
            <a:pPr marL="285750" indent="-285750" eaLnBrk="0" hangingPunct="0">
              <a:buFont typeface="Arial" panose="020B0604020202020204" pitchFamily="34" charset="0"/>
              <a:buChar char="•"/>
              <a:defRPr/>
            </a:pP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Mezinárodní pakt o občanských a politických právech</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 (uveřejněn pod č. 120/1976 Sb.), </a:t>
            </a:r>
          </a:p>
          <a:p>
            <a:pPr marL="285750" indent="-285750" eaLnBrk="0" hangingPunct="0">
              <a:buFont typeface="Arial" panose="020B0604020202020204" pitchFamily="34" charset="0"/>
              <a:buChar char="•"/>
              <a:defRPr/>
            </a:pP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Mezinárodní pakt o hospodářských, sociálních a kulturních právech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(uveřejněn pod č. 120/1976 Sb.),  Evropskou sociální chartu ze dne 18. 10. 1961 (uveřejněna pod č. 14/2000 Sb. m. s.), </a:t>
            </a:r>
          </a:p>
          <a:p>
            <a:pPr marL="285750" indent="-285750" eaLnBrk="0" hangingPunct="0">
              <a:buFont typeface="Arial" panose="020B0604020202020204" pitchFamily="34" charset="0"/>
              <a:buChar char="•"/>
              <a:defRPr/>
            </a:pP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Úmluvu Mezinárodní organizace práce č. 87 o svobodě sdružování a ochraně práva odborově se organizovat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 ze dne 9. 7. 1948 (uveřejněna pod č. 489/1990 Sb.) a</a:t>
            </a:r>
          </a:p>
          <a:p>
            <a:pPr marL="285750" indent="-285750" eaLnBrk="0" hangingPunct="0">
              <a:buFont typeface="Arial" panose="020B0604020202020204" pitchFamily="34" charset="0"/>
              <a:buChar char="•"/>
              <a:defRPr/>
            </a:pP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Úmluvu Mezinárodní organizace práce č. 98 o provádění zásad práva organizovat se a kolektivně vyjednávat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ze dne 1. 7. 1949 (uveřejněna pod č. 470/1990 Sb.). </a:t>
            </a:r>
          </a:p>
          <a:p>
            <a:pPr eaLnBrk="0" hangingPunct="0">
              <a:defRPr/>
            </a:pPr>
            <a:endParaRPr lang="cs-CZ" altLang="cs-CZ" sz="800" dirty="0">
              <a:latin typeface="Times New Roman" panose="02020603050405020304" pitchFamily="18" charset="0"/>
              <a:ea typeface="Times New Roman" panose="02020603050405020304" pitchFamily="18" charset="0"/>
              <a:cs typeface="Times New Roman" panose="02020603050405020304" pitchFamily="18" charset="0"/>
            </a:endParaRPr>
          </a:p>
          <a:p>
            <a:pPr eaLnBrk="0" hangingPunct="0">
              <a:defRPr/>
            </a:pP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Ustanoveními občanského zákoníku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(zákona č. 89/2012 Sb.) </a:t>
            </a: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o právnických osobách a spolcích se odborové organizace řídí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(srov. též § 3025 odst. 1 </a:t>
            </a:r>
            <a:r>
              <a:rPr lang="cs-CZ" altLang="cs-CZ" sz="2000" b="0" dirty="0" err="1">
                <a:latin typeface="Times New Roman" panose="02020603050405020304" pitchFamily="18" charset="0"/>
                <a:ea typeface="Times New Roman" panose="02020603050405020304" pitchFamily="18" charset="0"/>
                <a:cs typeface="Times New Roman" panose="02020603050405020304" pitchFamily="18" charset="0"/>
              </a:rPr>
              <a:t>obč</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 zák.) </a:t>
            </a: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jen subsidiárně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(v rozsahu, v jakém nelze použít                    mezinárodní smlouvy) </a:t>
            </a:r>
            <a:r>
              <a:rPr lang="cs-CZ" altLang="cs-CZ" sz="2000" dirty="0">
                <a:latin typeface="Times New Roman" panose="02020603050405020304" pitchFamily="18" charset="0"/>
                <a:ea typeface="Times New Roman" panose="02020603050405020304" pitchFamily="18" charset="0"/>
                <a:cs typeface="Times New Roman" panose="02020603050405020304" pitchFamily="18" charset="0"/>
              </a:rPr>
              <a:t>a přiměřeně </a:t>
            </a:r>
            <a:r>
              <a:rPr lang="cs-CZ" altLang="cs-CZ" sz="2000" b="0" dirty="0">
                <a:latin typeface="Times New Roman" panose="02020603050405020304" pitchFamily="18" charset="0"/>
                <a:ea typeface="Times New Roman" panose="02020603050405020304" pitchFamily="18" charset="0"/>
                <a:cs typeface="Times New Roman" panose="02020603050405020304" pitchFamily="18" charset="0"/>
              </a:rPr>
              <a:t>(v rozsahu, v jakém to neodporuje povaze odborových organizací).</a:t>
            </a:r>
            <a:br>
              <a:rPr lang="cs-CZ" altLang="cs-CZ" b="0" dirty="0">
                <a:solidFill>
                  <a:schemeClr val="accent6"/>
                </a:solidFill>
                <a:latin typeface="Times New Roman" panose="02020603050405020304" pitchFamily="18" charset="0"/>
                <a:ea typeface="Times New Roman" panose="02020603050405020304" pitchFamily="18" charset="0"/>
                <a:cs typeface="Times New Roman" panose="02020603050405020304" pitchFamily="18" charset="0"/>
              </a:rPr>
            </a:br>
            <a:br>
              <a:rPr lang="cs-CZ" altLang="cs-CZ"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endParaRPr lang="cs-CZ" altLang="cs-CZ" sz="1600" dirty="0">
              <a:latin typeface="Times New Roman" panose="02020603050405020304" pitchFamily="18" charset="0"/>
              <a:cs typeface="Times New Roman" panose="02020603050405020304" pitchFamily="18" charset="0"/>
            </a:endParaRPr>
          </a:p>
        </p:txBody>
      </p:sp>
      <p:sp>
        <p:nvSpPr>
          <p:cNvPr id="4" name="Rectangle 1"/>
          <p:cNvSpPr>
            <a:spLocks noChangeArrowheads="1"/>
          </p:cNvSpPr>
          <p:nvPr/>
        </p:nvSpPr>
        <p:spPr bwMode="auto">
          <a:xfrm>
            <a:off x="70908" y="160718"/>
            <a:ext cx="120501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defRPr/>
            </a:pPr>
            <a:r>
              <a:rPr lang="cs-CZ" altLang="cs-CZ" sz="2400" b="1" dirty="0" err="1">
                <a:latin typeface="Times New Roman CE"/>
                <a:ea typeface="Times New Roman" pitchFamily="18" charset="0"/>
                <a:cs typeface="Courier New" pitchFamily="49" charset="0"/>
              </a:rPr>
              <a:t>Cpjn</a:t>
            </a:r>
            <a:r>
              <a:rPr lang="cs-CZ" altLang="cs-CZ" sz="2400" b="1" dirty="0">
                <a:latin typeface="Times New Roman CE"/>
                <a:ea typeface="Times New Roman" pitchFamily="18" charset="0"/>
                <a:cs typeface="Courier New" pitchFamily="49" charset="0"/>
              </a:rPr>
              <a:t> 202/2013 Stanovisko občanskopr</a:t>
            </a:r>
            <a:r>
              <a:rPr lang="cs-CZ" altLang="cs-CZ" sz="2400" b="1" dirty="0">
                <a:latin typeface="Courier New"/>
                <a:ea typeface="Times New Roman" pitchFamily="18" charset="0"/>
                <a:cs typeface="Courier New" pitchFamily="49" charset="0"/>
              </a:rPr>
              <a:t>á</a:t>
            </a:r>
            <a:r>
              <a:rPr lang="cs-CZ" altLang="cs-CZ" sz="2400" b="1" dirty="0">
                <a:latin typeface="Times New Roman CE"/>
                <a:ea typeface="Times New Roman" pitchFamily="18" charset="0"/>
                <a:cs typeface="Courier New" pitchFamily="49" charset="0"/>
              </a:rPr>
              <a:t>vn</a:t>
            </a:r>
            <a:r>
              <a:rPr lang="cs-CZ" altLang="cs-CZ" sz="2400" b="1" dirty="0">
                <a:latin typeface="Courier New"/>
                <a:ea typeface="Times New Roman" pitchFamily="18" charset="0"/>
                <a:cs typeface="Courier New" pitchFamily="49" charset="0"/>
              </a:rPr>
              <a:t>í</a:t>
            </a:r>
            <a:r>
              <a:rPr lang="cs-CZ" altLang="cs-CZ" sz="2400" b="1" dirty="0">
                <a:latin typeface="Times New Roman CE"/>
                <a:ea typeface="Times New Roman" pitchFamily="18" charset="0"/>
                <a:cs typeface="Courier New" pitchFamily="49" charset="0"/>
              </a:rPr>
              <a:t>ho a obchodn</a:t>
            </a:r>
            <a:r>
              <a:rPr lang="cs-CZ" altLang="cs-CZ" sz="2400" b="1" dirty="0">
                <a:latin typeface="Courier New"/>
                <a:ea typeface="Times New Roman" pitchFamily="18" charset="0"/>
                <a:cs typeface="Courier New" pitchFamily="49" charset="0"/>
              </a:rPr>
              <a:t>í</a:t>
            </a:r>
            <a:r>
              <a:rPr lang="cs-CZ" altLang="cs-CZ" sz="2400" b="1" dirty="0">
                <a:latin typeface="Times New Roman CE"/>
                <a:ea typeface="Times New Roman" pitchFamily="18" charset="0"/>
                <a:cs typeface="Courier New" pitchFamily="49" charset="0"/>
              </a:rPr>
              <a:t>ho kolegia NS ze dne 23. 4. 2014 </a:t>
            </a:r>
          </a:p>
          <a:p>
            <a:pPr algn="ctr" eaLnBrk="0" hangingPunct="0">
              <a:defRPr/>
            </a:pPr>
            <a:r>
              <a:rPr lang="cs-CZ" altLang="cs-CZ" sz="2400" b="1" dirty="0">
                <a:latin typeface="Times New Roman CE"/>
                <a:ea typeface="Times New Roman" pitchFamily="18" charset="0"/>
                <a:cs typeface="Courier New" pitchFamily="49" charset="0"/>
              </a:rPr>
              <a:t>k výkladu zastoupen</a:t>
            </a:r>
            <a:r>
              <a:rPr lang="cs-CZ" altLang="cs-CZ" sz="2400" b="1" dirty="0">
                <a:latin typeface="Courier New"/>
                <a:ea typeface="Times New Roman" pitchFamily="18" charset="0"/>
                <a:cs typeface="Courier New" pitchFamily="49" charset="0"/>
              </a:rPr>
              <a:t>í</a:t>
            </a:r>
            <a:r>
              <a:rPr lang="cs-CZ" altLang="cs-CZ" sz="2400" b="1" dirty="0">
                <a:latin typeface="Times New Roman CE"/>
                <a:ea typeface="Times New Roman" pitchFamily="18" charset="0"/>
                <a:cs typeface="Courier New" pitchFamily="49" charset="0"/>
              </a:rPr>
              <a:t> </a:t>
            </a:r>
            <a:r>
              <a:rPr lang="cs-CZ" altLang="cs-CZ" sz="2400" b="1" dirty="0">
                <a:latin typeface="Courier New"/>
                <a:ea typeface="Times New Roman" pitchFamily="18" charset="0"/>
                <a:cs typeface="Courier New" pitchFamily="49" charset="0"/>
              </a:rPr>
              <a:t>ú</a:t>
            </a:r>
            <a:r>
              <a:rPr lang="cs-CZ" altLang="cs-CZ" sz="2400" b="1" dirty="0">
                <a:latin typeface="Times New Roman CE"/>
                <a:ea typeface="Times New Roman" pitchFamily="18" charset="0"/>
                <a:cs typeface="Courier New" pitchFamily="49" charset="0"/>
              </a:rPr>
              <a:t>častn</a:t>
            </a:r>
            <a:r>
              <a:rPr lang="cs-CZ" altLang="cs-CZ" sz="2400" b="1" dirty="0">
                <a:latin typeface="Courier New"/>
                <a:ea typeface="Times New Roman" pitchFamily="18" charset="0"/>
                <a:cs typeface="Courier New" pitchFamily="49" charset="0"/>
              </a:rPr>
              <a:t>í</a:t>
            </a:r>
            <a:r>
              <a:rPr lang="cs-CZ" altLang="cs-CZ" sz="2400" b="1" dirty="0">
                <a:latin typeface="Times New Roman CE"/>
                <a:ea typeface="Times New Roman" pitchFamily="18" charset="0"/>
                <a:cs typeface="Courier New" pitchFamily="49" charset="0"/>
              </a:rPr>
              <a:t>ka občansk</a:t>
            </a:r>
            <a:r>
              <a:rPr lang="cs-CZ" altLang="cs-CZ" sz="2400" b="1" dirty="0">
                <a:latin typeface="Courier New"/>
                <a:ea typeface="Times New Roman" pitchFamily="18" charset="0"/>
                <a:cs typeface="Courier New" pitchFamily="49" charset="0"/>
              </a:rPr>
              <a:t>é</a:t>
            </a:r>
            <a:r>
              <a:rPr lang="cs-CZ" altLang="cs-CZ" sz="2400" b="1" dirty="0">
                <a:latin typeface="Times New Roman CE"/>
                <a:ea typeface="Times New Roman" pitchFamily="18" charset="0"/>
                <a:cs typeface="Courier New" pitchFamily="49" charset="0"/>
              </a:rPr>
              <a:t>ho soudn</a:t>
            </a:r>
            <a:r>
              <a:rPr lang="cs-CZ" altLang="cs-CZ" sz="2400" b="1" dirty="0">
                <a:latin typeface="Courier New"/>
                <a:ea typeface="Times New Roman" pitchFamily="18" charset="0"/>
                <a:cs typeface="Courier New" pitchFamily="49" charset="0"/>
              </a:rPr>
              <a:t>í</a:t>
            </a:r>
            <a:r>
              <a:rPr lang="cs-CZ" altLang="cs-CZ" sz="2400" b="1" dirty="0">
                <a:latin typeface="Times New Roman CE"/>
                <a:ea typeface="Times New Roman" pitchFamily="18" charset="0"/>
                <a:cs typeface="Courier New" pitchFamily="49" charset="0"/>
              </a:rPr>
              <a:t>ho ř</a:t>
            </a:r>
            <a:r>
              <a:rPr lang="cs-CZ" altLang="cs-CZ" sz="2400" b="1" dirty="0">
                <a:latin typeface="Courier New"/>
                <a:ea typeface="Times New Roman" pitchFamily="18" charset="0"/>
                <a:cs typeface="Courier New" pitchFamily="49" charset="0"/>
              </a:rPr>
              <a:t>í</a:t>
            </a:r>
            <a:r>
              <a:rPr lang="cs-CZ" altLang="cs-CZ" sz="2400" b="1" dirty="0">
                <a:latin typeface="Times New Roman CE"/>
                <a:ea typeface="Times New Roman" pitchFamily="18" charset="0"/>
                <a:cs typeface="Courier New" pitchFamily="49" charset="0"/>
              </a:rPr>
              <a:t>zen</a:t>
            </a:r>
            <a:r>
              <a:rPr lang="cs-CZ" altLang="cs-CZ" sz="2400" b="1" dirty="0">
                <a:latin typeface="Courier New"/>
                <a:ea typeface="Times New Roman" pitchFamily="18" charset="0"/>
                <a:cs typeface="Courier New" pitchFamily="49" charset="0"/>
              </a:rPr>
              <a:t>í</a:t>
            </a:r>
            <a:r>
              <a:rPr lang="cs-CZ" altLang="cs-CZ" sz="2400" b="1" dirty="0">
                <a:latin typeface="Times New Roman CE"/>
                <a:ea typeface="Times New Roman" pitchFamily="18" charset="0"/>
                <a:cs typeface="Courier New" pitchFamily="49" charset="0"/>
              </a:rPr>
              <a:t> odborovou organizac</a:t>
            </a:r>
            <a:r>
              <a:rPr lang="cs-CZ" altLang="cs-CZ" sz="2400" b="1" dirty="0">
                <a:latin typeface="Courier New"/>
                <a:ea typeface="Times New Roman" pitchFamily="18" charset="0"/>
                <a:cs typeface="Courier New" pitchFamily="49" charset="0"/>
              </a:rPr>
              <a:t>í</a:t>
            </a:r>
            <a:r>
              <a:rPr lang="cs-CZ" altLang="cs-CZ" sz="2400" b="1" dirty="0">
                <a:latin typeface="Times New Roman CE"/>
                <a:ea typeface="Times New Roman" pitchFamily="18" charset="0"/>
                <a:cs typeface="Courier New" pitchFamily="49" charset="0"/>
              </a:rPr>
              <a:t>.</a:t>
            </a:r>
            <a:r>
              <a:rPr lang="cs-CZ" altLang="cs-CZ" sz="2400" b="1" dirty="0"/>
              <a:t> </a:t>
            </a:r>
          </a:p>
        </p:txBody>
      </p:sp>
      <p:pic>
        <p:nvPicPr>
          <p:cNvPr id="5"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342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278513" y="1595021"/>
            <a:ext cx="12022667"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cs-CZ" altLang="cs-CZ" sz="2800" b="0" dirty="0">
                <a:latin typeface="Times New Roman" pitchFamily="18" charset="0"/>
                <a:cs typeface="Times New Roman" pitchFamily="18" charset="0"/>
              </a:rPr>
              <a:t>Rozhodne-li se sdružení osob, zapsané ve spolkovém rejstříku jako odborová organizace, že převezme zastoupení svého člena v občanském soudním řízení      ve smyslu ustanovení § 26 odst. 1 a 6 o. s. ř., je z uvedeného zřejmé, že </a:t>
            </a:r>
            <a:r>
              <a:rPr lang="cs-CZ" altLang="cs-CZ" sz="2800" b="1" dirty="0">
                <a:latin typeface="Times New Roman" pitchFamily="18" charset="0"/>
                <a:cs typeface="Times New Roman" pitchFamily="18" charset="0"/>
              </a:rPr>
              <a:t>soud</a:t>
            </a:r>
            <a:r>
              <a:rPr lang="cs-CZ" altLang="cs-CZ" sz="2800" b="0" dirty="0">
                <a:latin typeface="Times New Roman" pitchFamily="18" charset="0"/>
                <a:cs typeface="Times New Roman" pitchFamily="18" charset="0"/>
              </a:rPr>
              <a:t> při zkoumání podmínek pro výkon této její </a:t>
            </a:r>
            <a:r>
              <a:rPr lang="cs-CZ" altLang="cs-CZ" sz="2800" b="0" dirty="0" err="1">
                <a:latin typeface="Times New Roman" pitchFamily="18" charset="0"/>
                <a:cs typeface="Times New Roman" pitchFamily="18" charset="0"/>
              </a:rPr>
              <a:t>zástupčí</a:t>
            </a:r>
            <a:r>
              <a:rPr lang="cs-CZ" altLang="cs-CZ" sz="2800" b="0" dirty="0">
                <a:latin typeface="Times New Roman" pitchFamily="18" charset="0"/>
                <a:cs typeface="Times New Roman" pitchFamily="18" charset="0"/>
              </a:rPr>
              <a:t> činnosti </a:t>
            </a:r>
            <a:r>
              <a:rPr lang="cs-CZ" altLang="cs-CZ" sz="2800" b="1" dirty="0">
                <a:latin typeface="Times New Roman" pitchFamily="18" charset="0"/>
                <a:cs typeface="Times New Roman" pitchFamily="18" charset="0"/>
              </a:rPr>
              <a:t>nesmí (není oprávněn) posuzovat</a:t>
            </a:r>
            <a:r>
              <a:rPr lang="cs-CZ" altLang="cs-CZ" sz="2800" dirty="0">
                <a:latin typeface="Times New Roman" pitchFamily="18" charset="0"/>
                <a:cs typeface="Times New Roman" pitchFamily="18" charset="0"/>
              </a:rPr>
              <a:t> ani to, jaké jsou </a:t>
            </a:r>
            <a:r>
              <a:rPr lang="cs-CZ" altLang="cs-CZ" sz="2800" b="1" dirty="0">
                <a:latin typeface="Times New Roman" pitchFamily="18" charset="0"/>
                <a:cs typeface="Times New Roman" pitchFamily="18" charset="0"/>
              </a:rPr>
              <a:t>skutečné zájmy sdružení, ani okolnost, jaká naplňuje kritéria činnosti odborových organizací</a:t>
            </a:r>
            <a:r>
              <a:rPr lang="cs-CZ" altLang="cs-CZ" sz="2800" b="0" dirty="0">
                <a:latin typeface="Times New Roman" pitchFamily="18" charset="0"/>
                <a:cs typeface="Times New Roman" pitchFamily="18" charset="0"/>
              </a:rPr>
              <a:t>. Směrodatná je tu pouze skutečnost, že  jde o právnickou osobu, která byla zapsána do spolkového   rejstříku jako odborová organizace; </a:t>
            </a:r>
            <a:r>
              <a:rPr lang="cs-CZ" altLang="cs-CZ" sz="2800" b="1" dirty="0">
                <a:latin typeface="Times New Roman" pitchFamily="18" charset="0"/>
                <a:cs typeface="Times New Roman" pitchFamily="18" charset="0"/>
              </a:rPr>
              <a:t>jakékoliv další zkoumání jejího právního postavení  nebo vyšetřování jí vykonávaných činností by představovalo nepřípustné zásahy  do právního postavení odborových organizací</a:t>
            </a:r>
            <a:r>
              <a:rPr lang="cs-CZ" altLang="cs-CZ" sz="2800" dirty="0">
                <a:latin typeface="Times New Roman" pitchFamily="18" charset="0"/>
                <a:cs typeface="Times New Roman" pitchFamily="18" charset="0"/>
              </a:rPr>
              <a:t>,</a:t>
            </a:r>
            <a:r>
              <a:rPr lang="cs-CZ" altLang="cs-CZ" sz="2800" b="0" dirty="0">
                <a:latin typeface="Times New Roman" pitchFamily="18" charset="0"/>
                <a:cs typeface="Times New Roman" pitchFamily="18" charset="0"/>
              </a:rPr>
              <a:t> upraveného, zaručeného a garantovaného zejména výše uvedenými  mezinárodními smlouvami a právním řádem České republiky. </a:t>
            </a:r>
          </a:p>
        </p:txBody>
      </p:sp>
      <p:sp>
        <p:nvSpPr>
          <p:cNvPr id="3" name="Rectangle 1"/>
          <p:cNvSpPr>
            <a:spLocks noChangeArrowheads="1"/>
          </p:cNvSpPr>
          <p:nvPr/>
        </p:nvSpPr>
        <p:spPr bwMode="auto">
          <a:xfrm>
            <a:off x="-19051" y="64341"/>
            <a:ext cx="1205018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defRPr/>
            </a:pPr>
            <a:r>
              <a:rPr lang="cs-CZ" altLang="cs-CZ" sz="3200" b="1" dirty="0" err="1">
                <a:latin typeface="Times New Roman CE"/>
                <a:ea typeface="Times New Roman" pitchFamily="18" charset="0"/>
                <a:cs typeface="Courier New" pitchFamily="49" charset="0"/>
              </a:rPr>
              <a:t>Cpjn</a:t>
            </a:r>
            <a:r>
              <a:rPr lang="cs-CZ" altLang="cs-CZ" sz="3200" b="1" dirty="0">
                <a:latin typeface="Times New Roman CE"/>
                <a:ea typeface="Times New Roman" pitchFamily="18" charset="0"/>
                <a:cs typeface="Courier New" pitchFamily="49" charset="0"/>
              </a:rPr>
              <a:t> 202/2013 Stanovisko občanskopr</a:t>
            </a:r>
            <a:r>
              <a:rPr lang="cs-CZ" altLang="cs-CZ" sz="3200" b="1" dirty="0">
                <a:latin typeface="Courier New"/>
                <a:ea typeface="Times New Roman" pitchFamily="18" charset="0"/>
                <a:cs typeface="Courier New" pitchFamily="49" charset="0"/>
              </a:rPr>
              <a:t>á</a:t>
            </a:r>
            <a:r>
              <a:rPr lang="cs-CZ" altLang="cs-CZ" sz="3200" b="1" dirty="0">
                <a:latin typeface="Times New Roman CE"/>
                <a:ea typeface="Times New Roman" pitchFamily="18" charset="0"/>
                <a:cs typeface="Courier New" pitchFamily="49" charset="0"/>
              </a:rPr>
              <a:t>vn</a:t>
            </a:r>
            <a:r>
              <a:rPr lang="cs-CZ" altLang="cs-CZ" sz="3200" b="1" dirty="0">
                <a:latin typeface="Courier New"/>
                <a:ea typeface="Times New Roman" pitchFamily="18" charset="0"/>
                <a:cs typeface="Courier New" pitchFamily="49" charset="0"/>
              </a:rPr>
              <a:t>í</a:t>
            </a:r>
            <a:r>
              <a:rPr lang="cs-CZ" altLang="cs-CZ" sz="3200" b="1" dirty="0">
                <a:latin typeface="Times New Roman CE"/>
                <a:ea typeface="Times New Roman" pitchFamily="18" charset="0"/>
                <a:cs typeface="Courier New" pitchFamily="49" charset="0"/>
              </a:rPr>
              <a:t>ho a obchodn</a:t>
            </a:r>
            <a:r>
              <a:rPr lang="cs-CZ" altLang="cs-CZ" sz="3200" b="1" dirty="0">
                <a:latin typeface="Courier New"/>
                <a:ea typeface="Times New Roman" pitchFamily="18" charset="0"/>
                <a:cs typeface="Courier New" pitchFamily="49" charset="0"/>
              </a:rPr>
              <a:t>í</a:t>
            </a:r>
            <a:r>
              <a:rPr lang="cs-CZ" altLang="cs-CZ" sz="3200" b="1" dirty="0">
                <a:latin typeface="Times New Roman CE"/>
                <a:ea typeface="Times New Roman" pitchFamily="18" charset="0"/>
                <a:cs typeface="Courier New" pitchFamily="49" charset="0"/>
              </a:rPr>
              <a:t>ho kolegia NS ze dne 23. 4. 2014 k výkladu zastoupen</a:t>
            </a:r>
            <a:r>
              <a:rPr lang="cs-CZ" altLang="cs-CZ" sz="3200" b="1" dirty="0">
                <a:latin typeface="Courier New"/>
                <a:ea typeface="Times New Roman" pitchFamily="18" charset="0"/>
                <a:cs typeface="Courier New" pitchFamily="49" charset="0"/>
              </a:rPr>
              <a:t>í</a:t>
            </a:r>
            <a:r>
              <a:rPr lang="cs-CZ" altLang="cs-CZ" sz="3200" b="1" dirty="0">
                <a:latin typeface="Times New Roman CE"/>
                <a:ea typeface="Times New Roman" pitchFamily="18" charset="0"/>
                <a:cs typeface="Courier New" pitchFamily="49" charset="0"/>
              </a:rPr>
              <a:t> </a:t>
            </a:r>
            <a:r>
              <a:rPr lang="cs-CZ" altLang="cs-CZ" sz="3200" b="1" dirty="0">
                <a:latin typeface="Courier New"/>
                <a:ea typeface="Times New Roman" pitchFamily="18" charset="0"/>
                <a:cs typeface="Courier New" pitchFamily="49" charset="0"/>
              </a:rPr>
              <a:t>ú</a:t>
            </a:r>
            <a:r>
              <a:rPr lang="cs-CZ" altLang="cs-CZ" sz="3200" b="1" dirty="0">
                <a:latin typeface="Times New Roman CE"/>
                <a:ea typeface="Times New Roman" pitchFamily="18" charset="0"/>
                <a:cs typeface="Courier New" pitchFamily="49" charset="0"/>
              </a:rPr>
              <a:t>častn</a:t>
            </a:r>
            <a:r>
              <a:rPr lang="cs-CZ" altLang="cs-CZ" sz="3200" b="1" dirty="0">
                <a:latin typeface="Courier New"/>
                <a:ea typeface="Times New Roman" pitchFamily="18" charset="0"/>
                <a:cs typeface="Courier New" pitchFamily="49" charset="0"/>
              </a:rPr>
              <a:t>í</a:t>
            </a:r>
            <a:r>
              <a:rPr lang="cs-CZ" altLang="cs-CZ" sz="3200" b="1" dirty="0">
                <a:latin typeface="Times New Roman CE"/>
                <a:ea typeface="Times New Roman" pitchFamily="18" charset="0"/>
                <a:cs typeface="Courier New" pitchFamily="49" charset="0"/>
              </a:rPr>
              <a:t>ka občansk</a:t>
            </a:r>
            <a:r>
              <a:rPr lang="cs-CZ" altLang="cs-CZ" sz="3200" b="1" dirty="0">
                <a:latin typeface="Courier New"/>
                <a:ea typeface="Times New Roman" pitchFamily="18" charset="0"/>
                <a:cs typeface="Courier New" pitchFamily="49" charset="0"/>
              </a:rPr>
              <a:t>é</a:t>
            </a:r>
            <a:r>
              <a:rPr lang="cs-CZ" altLang="cs-CZ" sz="3200" b="1" dirty="0">
                <a:latin typeface="Times New Roman CE"/>
                <a:ea typeface="Times New Roman" pitchFamily="18" charset="0"/>
                <a:cs typeface="Courier New" pitchFamily="49" charset="0"/>
              </a:rPr>
              <a:t>ho soudn</a:t>
            </a:r>
            <a:r>
              <a:rPr lang="cs-CZ" altLang="cs-CZ" sz="3200" b="1" dirty="0">
                <a:latin typeface="Courier New"/>
                <a:ea typeface="Times New Roman" pitchFamily="18" charset="0"/>
                <a:cs typeface="Courier New" pitchFamily="49" charset="0"/>
              </a:rPr>
              <a:t>í</a:t>
            </a:r>
            <a:r>
              <a:rPr lang="cs-CZ" altLang="cs-CZ" sz="3200" b="1" dirty="0">
                <a:latin typeface="Times New Roman CE"/>
                <a:ea typeface="Times New Roman" pitchFamily="18" charset="0"/>
                <a:cs typeface="Courier New" pitchFamily="49" charset="0"/>
              </a:rPr>
              <a:t>ho ř</a:t>
            </a:r>
            <a:r>
              <a:rPr lang="cs-CZ" altLang="cs-CZ" sz="3200" b="1" dirty="0">
                <a:latin typeface="Courier New"/>
                <a:ea typeface="Times New Roman" pitchFamily="18" charset="0"/>
                <a:cs typeface="Courier New" pitchFamily="49" charset="0"/>
              </a:rPr>
              <a:t>í</a:t>
            </a:r>
            <a:r>
              <a:rPr lang="cs-CZ" altLang="cs-CZ" sz="3200" b="1" dirty="0">
                <a:latin typeface="Times New Roman CE"/>
                <a:ea typeface="Times New Roman" pitchFamily="18" charset="0"/>
                <a:cs typeface="Courier New" pitchFamily="49" charset="0"/>
              </a:rPr>
              <a:t>zen</a:t>
            </a:r>
            <a:r>
              <a:rPr lang="cs-CZ" altLang="cs-CZ" sz="3200" b="1" dirty="0">
                <a:latin typeface="Courier New"/>
                <a:ea typeface="Times New Roman" pitchFamily="18" charset="0"/>
                <a:cs typeface="Courier New" pitchFamily="49" charset="0"/>
              </a:rPr>
              <a:t>í</a:t>
            </a:r>
            <a:r>
              <a:rPr lang="cs-CZ" altLang="cs-CZ" sz="3200" b="1" dirty="0">
                <a:latin typeface="Times New Roman CE"/>
                <a:ea typeface="Times New Roman" pitchFamily="18" charset="0"/>
                <a:cs typeface="Courier New" pitchFamily="49" charset="0"/>
              </a:rPr>
              <a:t> odborovou organizac</a:t>
            </a:r>
            <a:r>
              <a:rPr lang="cs-CZ" altLang="cs-CZ" sz="3200" b="1" dirty="0">
                <a:latin typeface="Courier New"/>
                <a:ea typeface="Times New Roman" pitchFamily="18" charset="0"/>
                <a:cs typeface="Courier New" pitchFamily="49" charset="0"/>
              </a:rPr>
              <a:t>í</a:t>
            </a:r>
            <a:r>
              <a:rPr lang="cs-CZ" altLang="cs-CZ" sz="3200" b="1" dirty="0">
                <a:latin typeface="Times New Roman CE"/>
                <a:ea typeface="Times New Roman" pitchFamily="18" charset="0"/>
                <a:cs typeface="Courier New" pitchFamily="49" charset="0"/>
              </a:rPr>
              <a:t>.</a:t>
            </a:r>
            <a:r>
              <a:rPr lang="cs-CZ" altLang="cs-CZ" sz="3200" b="1" dirty="0"/>
              <a:t> </a:t>
            </a:r>
          </a:p>
        </p:txBody>
      </p:sp>
      <p:pic>
        <p:nvPicPr>
          <p:cNvPr id="5"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530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3444" y="195099"/>
            <a:ext cx="11612474" cy="1569660"/>
          </a:xfrm>
          <a:prstGeom prst="rect">
            <a:avLst/>
          </a:prstGeom>
        </p:spPr>
        <p:txBody>
          <a:bodyPr wrap="none">
            <a:spAutoFit/>
          </a:bodyPr>
          <a:lstStyle/>
          <a:p>
            <a:r>
              <a:rPr lang="cs-CZ" sz="3200" b="1" dirty="0"/>
              <a:t>Zákon č. 304/2013 Sb., o veřejných rejstřících právnických </a:t>
            </a:r>
          </a:p>
          <a:p>
            <a:r>
              <a:rPr lang="cs-CZ" sz="3200" b="1" dirty="0"/>
              <a:t>a fyzických osob</a:t>
            </a:r>
          </a:p>
          <a:p>
            <a:r>
              <a:rPr lang="cs-CZ" sz="3200" b="1" dirty="0"/>
              <a:t>.</a:t>
            </a:r>
          </a:p>
        </p:txBody>
      </p:sp>
      <p:sp>
        <p:nvSpPr>
          <p:cNvPr id="3" name="Obdélník 2"/>
          <p:cNvSpPr/>
          <p:nvPr/>
        </p:nvSpPr>
        <p:spPr>
          <a:xfrm>
            <a:off x="353444" y="921557"/>
            <a:ext cx="11433673" cy="5870838"/>
          </a:xfrm>
          <a:prstGeom prst="rect">
            <a:avLst/>
          </a:prstGeom>
        </p:spPr>
        <p:txBody>
          <a:bodyPr wrap="square">
            <a:spAutoFit/>
          </a:bodyPr>
          <a:lstStyle/>
          <a:p>
            <a:pPr algn="ctr"/>
            <a:r>
              <a:rPr lang="cs-CZ" sz="2200" dirty="0"/>
              <a:t>§ 121</a:t>
            </a:r>
          </a:p>
          <a:p>
            <a:pPr algn="ctr"/>
            <a:endParaRPr lang="cs-CZ" sz="800" dirty="0"/>
          </a:p>
          <a:p>
            <a:pPr marL="457200" indent="-457200">
              <a:buAutoNum type="arabicParenBoth"/>
            </a:pPr>
            <a:r>
              <a:rPr lang="cs-CZ" sz="2400" dirty="0"/>
              <a:t>Odborová organizace, mezinárodní odborová organizace, organizace zaměstnavatelů a mezinárodní organizace zaměstnavatelů vznikají dnem následujícím po dni, v němž bylo doručeno rejstříkovému soudu oznámení o založení této právnické osoby; </a:t>
            </a:r>
            <a:r>
              <a:rPr lang="cs-CZ" sz="2400" dirty="0">
                <a:solidFill>
                  <a:srgbClr val="FFC000"/>
                </a:solidFill>
              </a:rPr>
              <a:t>to platí obdobně, pokud dochází ke změně nebo zániku odborové organizace.</a:t>
            </a:r>
          </a:p>
          <a:p>
            <a:pPr marL="457200" indent="-457200">
              <a:buAutoNum type="arabicParenBoth"/>
            </a:pPr>
            <a:endParaRPr lang="cs-CZ" sz="400" dirty="0"/>
          </a:p>
          <a:p>
            <a:pPr>
              <a:spcBef>
                <a:spcPts val="300"/>
              </a:spcBef>
            </a:pPr>
            <a:r>
              <a:rPr lang="cs-CZ" sz="2400" dirty="0"/>
              <a:t>(2) Rejstříkový soud provede zápis do 5 pracovních dnů.</a:t>
            </a:r>
          </a:p>
          <a:p>
            <a:pPr>
              <a:spcBef>
                <a:spcPts val="300"/>
              </a:spcBef>
            </a:pPr>
            <a:endParaRPr lang="cs-CZ" sz="400" dirty="0"/>
          </a:p>
          <a:p>
            <a:pPr>
              <a:spcBef>
                <a:spcPts val="300"/>
              </a:spcBef>
            </a:pPr>
            <a:r>
              <a:rPr lang="cs-CZ" sz="2400" dirty="0"/>
              <a:t>(3) </a:t>
            </a:r>
            <a:r>
              <a:rPr lang="cs-CZ" sz="2400" dirty="0">
                <a:solidFill>
                  <a:srgbClr val="FFC000"/>
                </a:solidFill>
              </a:rPr>
              <a:t>Ustanovení části první hlavy II, částí druhé a třetí se na zápis </a:t>
            </a:r>
            <a:r>
              <a:rPr lang="cs-CZ" sz="2400" dirty="0"/>
              <a:t>vzniku odborové organizace, mezinárodní odborové organizace, organizace zaměstnavatelů a mezinárodní organizace zaměstnavatelů </a:t>
            </a:r>
            <a:r>
              <a:rPr lang="cs-CZ" sz="2400" dirty="0">
                <a:solidFill>
                  <a:srgbClr val="FFC000"/>
                </a:solidFill>
              </a:rPr>
              <a:t>nepoužijí</a:t>
            </a:r>
            <a:r>
              <a:rPr lang="cs-CZ" sz="2400" dirty="0"/>
              <a:t>.</a:t>
            </a:r>
          </a:p>
          <a:p>
            <a:pPr>
              <a:spcBef>
                <a:spcPts val="300"/>
              </a:spcBef>
            </a:pPr>
            <a:endParaRPr lang="cs-CZ" sz="400" dirty="0"/>
          </a:p>
          <a:p>
            <a:pPr>
              <a:spcBef>
                <a:spcPts val="300"/>
              </a:spcBef>
            </a:pPr>
            <a:r>
              <a:rPr lang="cs-CZ" sz="2400" dirty="0"/>
              <a:t>(4) Návrh na zápis změny a na výmaz právnické osoby podle odstavce 1 lze podat pouze na formuláři, jehož náležitosti stanoví vyhláškou Ministerstvo spravedlnosti.</a:t>
            </a:r>
          </a:p>
          <a:p>
            <a:pPr>
              <a:spcBef>
                <a:spcPts val="300"/>
              </a:spcBef>
            </a:pPr>
            <a:endParaRPr lang="cs-CZ" sz="400" dirty="0"/>
          </a:p>
          <a:p>
            <a:pPr>
              <a:spcBef>
                <a:spcPts val="300"/>
              </a:spcBef>
            </a:pPr>
            <a:r>
              <a:rPr lang="cs-CZ" sz="2400" dirty="0"/>
              <a:t>(5) </a:t>
            </a:r>
            <a:r>
              <a:rPr lang="cs-CZ" sz="2400" dirty="0">
                <a:solidFill>
                  <a:srgbClr val="FFC000"/>
                </a:solidFill>
              </a:rPr>
              <a:t>Odborová organizace má právo na zápis svého sídla do veřejného rejstříku podle sídla zaměstnavatele</a:t>
            </a:r>
            <a:r>
              <a:rPr lang="cs-CZ" sz="2400" dirty="0"/>
              <a:t>, u kterého působí, nebo jeho části, u které působí.</a:t>
            </a:r>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758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3444" y="195099"/>
            <a:ext cx="11612474" cy="1569660"/>
          </a:xfrm>
          <a:prstGeom prst="rect">
            <a:avLst/>
          </a:prstGeom>
        </p:spPr>
        <p:txBody>
          <a:bodyPr wrap="none">
            <a:spAutoFit/>
          </a:bodyPr>
          <a:lstStyle/>
          <a:p>
            <a:r>
              <a:rPr lang="cs-CZ" sz="3200" b="1" dirty="0"/>
              <a:t>Zákon č. 304/2013 Sb., o veřejných rejstřících právnických </a:t>
            </a:r>
          </a:p>
          <a:p>
            <a:r>
              <a:rPr lang="cs-CZ" sz="3200" b="1" dirty="0"/>
              <a:t>a fyzických osob</a:t>
            </a:r>
          </a:p>
          <a:p>
            <a:r>
              <a:rPr lang="cs-CZ" sz="3200" b="1" dirty="0"/>
              <a:t>.</a:t>
            </a:r>
          </a:p>
        </p:txBody>
      </p:sp>
      <p:sp>
        <p:nvSpPr>
          <p:cNvPr id="3" name="Obdélník 2"/>
          <p:cNvSpPr/>
          <p:nvPr/>
        </p:nvSpPr>
        <p:spPr>
          <a:xfrm>
            <a:off x="353444" y="921557"/>
            <a:ext cx="11433673" cy="5539978"/>
          </a:xfrm>
          <a:prstGeom prst="rect">
            <a:avLst/>
          </a:prstGeom>
        </p:spPr>
        <p:txBody>
          <a:bodyPr wrap="square">
            <a:spAutoFit/>
          </a:bodyPr>
          <a:lstStyle/>
          <a:p>
            <a:pPr algn="ctr"/>
            <a:r>
              <a:rPr lang="cs-CZ" sz="2200" dirty="0"/>
              <a:t>§ 122</a:t>
            </a:r>
          </a:p>
          <a:p>
            <a:pPr algn="ctr"/>
            <a:endParaRPr lang="cs-CZ" sz="800" dirty="0"/>
          </a:p>
          <a:p>
            <a:pPr marL="457200" indent="-457200">
              <a:buAutoNum type="arabicParenBoth"/>
            </a:pPr>
            <a:r>
              <a:rPr lang="cs-CZ" sz="2400" dirty="0"/>
              <a:t>Zapsaná osoba přizpůsobí do 6 měsíců ode dne nabytí účinnosti tohoto zákona zapsaný stav stavu požadovanému tímto zákonem, ledaže se jedná o osobu zapsanou do spolkového rejstříku.</a:t>
            </a:r>
          </a:p>
          <a:p>
            <a:pPr marL="457200" indent="-457200">
              <a:buAutoNum type="arabicParenBoth"/>
            </a:pPr>
            <a:endParaRPr lang="cs-CZ" sz="400" dirty="0"/>
          </a:p>
          <a:p>
            <a:r>
              <a:rPr lang="cs-CZ" sz="2400" dirty="0"/>
              <a:t>(2) Osoba zapsaná do spolkového rejstříku přizpůsobí do 3 let ode dne nabytí účinnosti tohoto zákona zapsaný stav stavu požadovanému tímto zákonem.</a:t>
            </a:r>
          </a:p>
          <a:p>
            <a:endParaRPr lang="cs-CZ" sz="400" dirty="0"/>
          </a:p>
          <a:p>
            <a:endParaRPr lang="cs-CZ" sz="400" dirty="0"/>
          </a:p>
          <a:p>
            <a:r>
              <a:rPr lang="cs-CZ" sz="2400" dirty="0"/>
              <a:t>(3) Nepřizpůsobí-li zapsaná osoba zapsaný stav stavu požadovanému tímto zákonem ve lhůtě podle odstavců 1 a 2, rejstříkový soud ji k tomu vyzve a stanoví ve výzvě dodatečnou přiměřenou lhůtu ke splnění této povinnosti; uplyne-li dodatečná lhůta marně, soud na návrh rejstříkového soudu nebo osoby, která na tom osvědčí právní zájem, zapsanou osobu zruší a nařídí její likvidaci. </a:t>
            </a:r>
            <a:r>
              <a:rPr lang="cs-CZ" sz="2400" dirty="0">
                <a:solidFill>
                  <a:srgbClr val="FFC000"/>
                </a:solidFill>
              </a:rPr>
              <a:t>Část věty první za středníkem se nevztahuje na odborové organizace, mezinárodní odborové organizace, organizace zaměstnavatelů a mezinárodní organizace zaměstnavatelů.</a:t>
            </a:r>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16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délník 1"/>
          <p:cNvSpPr>
            <a:spLocks noChangeArrowheads="1"/>
          </p:cNvSpPr>
          <p:nvPr/>
        </p:nvSpPr>
        <p:spPr bwMode="auto">
          <a:xfrm>
            <a:off x="395785" y="404813"/>
            <a:ext cx="1155703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cs-CZ" altLang="cs-CZ" b="1" dirty="0"/>
              <a:t>Zákon č. 262/2006 Sb., zákoník práce</a:t>
            </a:r>
            <a:r>
              <a:rPr lang="cs-CZ" altLang="cs-CZ" dirty="0"/>
              <a:t>, ve znění pozdějších předpisů</a:t>
            </a:r>
            <a:endParaRPr lang="cs-CZ" altLang="cs-CZ" b="0" dirty="0"/>
          </a:p>
          <a:p>
            <a:pPr eaLnBrk="1" hangingPunct="1">
              <a:spcBef>
                <a:spcPct val="0"/>
              </a:spcBef>
              <a:buFontTx/>
              <a:buNone/>
            </a:pPr>
            <a:endParaRPr lang="cs-CZ" altLang="cs-CZ" sz="1000" b="0" dirty="0"/>
          </a:p>
          <a:p>
            <a:pPr algn="ctr" eaLnBrk="1" hangingPunct="1">
              <a:spcBef>
                <a:spcPct val="0"/>
              </a:spcBef>
              <a:buFontTx/>
              <a:buNone/>
            </a:pPr>
            <a:r>
              <a:rPr lang="cs-CZ" altLang="cs-CZ" b="0" dirty="0"/>
              <a:t>§ 1</a:t>
            </a:r>
          </a:p>
          <a:p>
            <a:pPr eaLnBrk="1" hangingPunct="1">
              <a:spcBef>
                <a:spcPct val="0"/>
              </a:spcBef>
              <a:buFontTx/>
              <a:buNone/>
            </a:pPr>
            <a:r>
              <a:rPr lang="cs-CZ" altLang="cs-CZ" dirty="0"/>
              <a:t>Tento zákon</a:t>
            </a:r>
          </a:p>
          <a:p>
            <a:pPr eaLnBrk="1" hangingPunct="1">
              <a:spcBef>
                <a:spcPct val="0"/>
              </a:spcBef>
              <a:buFontTx/>
              <a:buNone/>
            </a:pPr>
            <a:endParaRPr lang="cs-CZ" altLang="cs-CZ" sz="600" b="0" dirty="0"/>
          </a:p>
          <a:p>
            <a:pPr eaLnBrk="1" hangingPunct="1">
              <a:spcBef>
                <a:spcPct val="0"/>
              </a:spcBef>
              <a:buFontTx/>
              <a:buNone/>
            </a:pPr>
            <a:r>
              <a:rPr lang="cs-CZ" altLang="cs-CZ" b="0" dirty="0"/>
              <a:t>b) upravuje rovněž právní vztahy kolektivní povahy </a:t>
            </a:r>
            <a:r>
              <a:rPr lang="cs-CZ" altLang="cs-CZ" b="0" dirty="0">
                <a:solidFill>
                  <a:srgbClr val="FFC000"/>
                </a:solidFill>
              </a:rPr>
              <a:t>a podporu vzájemných jednání odborových organizací a organizací zaměstnavatelů</a:t>
            </a:r>
            <a:r>
              <a:rPr lang="cs-CZ" altLang="cs-CZ" b="0" dirty="0"/>
              <a:t>. Právní vztahy kolektivní povahy a podpora vzájemných jednání odborových organizací a organizací zaměstnavatelů, které souvisejí s výkonem závislé práce, jsou vztahy pracovněprávními.</a:t>
            </a:r>
          </a:p>
        </p:txBody>
      </p:sp>
      <p:pic>
        <p:nvPicPr>
          <p:cNvPr id="5"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565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178302" y="-92014"/>
            <a:ext cx="11755967"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eaLnBrk="0" hangingPunct="0">
              <a:spcBef>
                <a:spcPct val="20000"/>
              </a:spcBef>
              <a:buChar char="•"/>
              <a:defRPr sz="3200">
                <a:solidFill>
                  <a:schemeClr val="tx1"/>
                </a:solidFill>
                <a:latin typeface="Arial" charset="0"/>
              </a:defRPr>
            </a:lvl1pPr>
            <a:lvl2pPr marL="800100" indent="-342900" algn="l" eaLnBrk="0" hangingPunct="0">
              <a:spcBef>
                <a:spcPct val="20000"/>
              </a:spcBef>
              <a:buChar char="–"/>
              <a:defRPr sz="2800">
                <a:solidFill>
                  <a:schemeClr val="tx1"/>
                </a:solidFill>
                <a:latin typeface="Arial" charset="0"/>
              </a:defRPr>
            </a:lvl2pPr>
            <a:lvl3pPr marL="1257300" indent="-342900" algn="l" eaLnBrk="0" hangingPunct="0">
              <a:spcBef>
                <a:spcPct val="20000"/>
              </a:spcBef>
              <a:buChar char="•"/>
              <a:defRPr sz="2400">
                <a:solidFill>
                  <a:schemeClr val="tx1"/>
                </a:solidFill>
                <a:latin typeface="Arial" charset="0"/>
              </a:defRPr>
            </a:lvl3pPr>
            <a:lvl4pPr marL="1714500" indent="-342900" algn="l" eaLnBrk="0" hangingPunct="0">
              <a:spcBef>
                <a:spcPct val="20000"/>
              </a:spcBef>
              <a:buChar char="–"/>
              <a:defRPr sz="2000">
                <a:solidFill>
                  <a:schemeClr val="tx1"/>
                </a:solidFill>
                <a:latin typeface="Arial" charset="0"/>
              </a:defRPr>
            </a:lvl4pPr>
            <a:lvl5pPr marL="2171700" indent="-342900" algn="l"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cs-CZ" altLang="cs-CZ" sz="2400" dirty="0">
                <a:cs typeface="+mn-cs"/>
              </a:rPr>
              <a:t>§ 320 ZP</a:t>
            </a:r>
          </a:p>
          <a:p>
            <a:pPr algn="ctr" eaLnBrk="1" hangingPunct="1">
              <a:spcBef>
                <a:spcPct val="0"/>
              </a:spcBef>
              <a:buFontTx/>
              <a:buNone/>
              <a:defRPr/>
            </a:pPr>
            <a:endParaRPr lang="cs-CZ" altLang="cs-CZ" sz="800" dirty="0">
              <a:cs typeface="+mn-cs"/>
            </a:endParaRPr>
          </a:p>
          <a:p>
            <a:pPr eaLnBrk="1" hangingPunct="1">
              <a:spcBef>
                <a:spcPct val="0"/>
              </a:spcBef>
              <a:buFontTx/>
              <a:buAutoNum type="arabicParenBoth"/>
              <a:defRPr/>
            </a:pPr>
            <a:r>
              <a:rPr lang="cs-CZ" altLang="cs-CZ" sz="2200" dirty="0">
                <a:cs typeface="+mn-cs"/>
              </a:rPr>
              <a:t> Návrhy zákonů a návrhy ostatních právních předpisů</a:t>
            </a:r>
            <a:r>
              <a:rPr lang="cs-CZ" altLang="cs-CZ" sz="2200" b="0" dirty="0">
                <a:cs typeface="+mn-cs"/>
              </a:rPr>
              <a:t> týkajících se důležitých zájmů  pracujících, zejména hospodářských, výrobních, pracovních, mzdových, kulturních a sociálních podmínek, se projednávají s příslušnými odborovými organizacemi a příslušnými organizacemi zaměstnavatelů.</a:t>
            </a:r>
          </a:p>
          <a:p>
            <a:pPr eaLnBrk="1" hangingPunct="1">
              <a:spcBef>
                <a:spcPct val="0"/>
              </a:spcBef>
              <a:buFontTx/>
              <a:buAutoNum type="arabicParenBoth"/>
              <a:defRPr/>
            </a:pPr>
            <a:endParaRPr lang="cs-CZ" altLang="cs-CZ" sz="1000" b="0" dirty="0">
              <a:cs typeface="+mn-cs"/>
            </a:endParaRPr>
          </a:p>
          <a:p>
            <a:pPr eaLnBrk="1" hangingPunct="1">
              <a:spcBef>
                <a:spcPct val="0"/>
              </a:spcBef>
              <a:buFontTx/>
              <a:buNone/>
              <a:defRPr/>
            </a:pPr>
            <a:r>
              <a:rPr lang="cs-CZ" altLang="cs-CZ" sz="2200" b="0" i="1" dirty="0">
                <a:cs typeface="+mn-cs"/>
              </a:rPr>
              <a:t>(2)</a:t>
            </a:r>
            <a:r>
              <a:rPr lang="cs-CZ" altLang="cs-CZ" sz="2200" b="0" dirty="0">
                <a:cs typeface="+mn-cs"/>
              </a:rPr>
              <a:t> Ústřední správní úřady, které vydávají </a:t>
            </a:r>
            <a:r>
              <a:rPr lang="cs-CZ" altLang="cs-CZ" sz="2200" dirty="0">
                <a:cs typeface="+mn-cs"/>
              </a:rPr>
              <a:t>prováděcí pracovněprávní předpisy</a:t>
            </a:r>
            <a:r>
              <a:rPr lang="cs-CZ" altLang="cs-CZ" sz="2200" b="0" dirty="0">
                <a:cs typeface="+mn-cs"/>
              </a:rPr>
              <a:t>, činí tak po jejich projednání s příslušnou odborovou organizací a s příslušnou organizací zaměstnavatelů.</a:t>
            </a:r>
          </a:p>
          <a:p>
            <a:pPr eaLnBrk="1" hangingPunct="1">
              <a:spcBef>
                <a:spcPct val="0"/>
              </a:spcBef>
              <a:buFontTx/>
              <a:buNone/>
              <a:defRPr/>
            </a:pPr>
            <a:endParaRPr lang="cs-CZ" altLang="cs-CZ" sz="1000" b="0" dirty="0">
              <a:cs typeface="+mn-cs"/>
            </a:endParaRPr>
          </a:p>
          <a:p>
            <a:pPr eaLnBrk="1" hangingPunct="1">
              <a:spcBef>
                <a:spcPct val="0"/>
              </a:spcBef>
              <a:buFontTx/>
              <a:buNone/>
              <a:defRPr/>
            </a:pPr>
            <a:r>
              <a:rPr lang="cs-CZ" altLang="cs-CZ" sz="2200" b="0" i="1" dirty="0">
                <a:cs typeface="+mn-cs"/>
              </a:rPr>
              <a:t>(3)</a:t>
            </a:r>
            <a:r>
              <a:rPr lang="cs-CZ" altLang="cs-CZ" sz="2200" b="0" dirty="0">
                <a:cs typeface="+mn-cs"/>
              </a:rPr>
              <a:t> Příslušné státní orgány projednávají s odborovými organizacemi </a:t>
            </a:r>
            <a:r>
              <a:rPr lang="cs-CZ" altLang="cs-CZ" sz="2200" dirty="0">
                <a:cs typeface="+mn-cs"/>
              </a:rPr>
              <a:t>otázky týkající se pracovních a životních podmínek zaměstnanců</a:t>
            </a:r>
            <a:r>
              <a:rPr lang="cs-CZ" altLang="cs-CZ" sz="2200" b="0" dirty="0">
                <a:cs typeface="+mn-cs"/>
              </a:rPr>
              <a:t> a poskytují odborovým organizacím potřebné informace.</a:t>
            </a:r>
          </a:p>
          <a:p>
            <a:pPr eaLnBrk="1" hangingPunct="1">
              <a:spcBef>
                <a:spcPct val="0"/>
              </a:spcBef>
              <a:buFontTx/>
              <a:buNone/>
              <a:defRPr/>
            </a:pPr>
            <a:endParaRPr lang="cs-CZ" altLang="cs-CZ" sz="1000" b="0" dirty="0">
              <a:cs typeface="+mn-cs"/>
            </a:endParaRPr>
          </a:p>
          <a:p>
            <a:pPr eaLnBrk="1" hangingPunct="1">
              <a:spcBef>
                <a:spcPct val="0"/>
              </a:spcBef>
              <a:buFontTx/>
              <a:buNone/>
              <a:defRPr/>
            </a:pPr>
            <a:r>
              <a:rPr lang="cs-CZ" altLang="cs-CZ" sz="2200" b="0" i="1" dirty="0">
                <a:cs typeface="+mn-cs"/>
              </a:rPr>
              <a:t>(4)</a:t>
            </a:r>
            <a:r>
              <a:rPr lang="cs-CZ" altLang="cs-CZ" sz="2200" b="0" dirty="0">
                <a:cs typeface="+mn-cs"/>
              </a:rPr>
              <a:t> Odborové organizace jednající v pracovněprávních vztazích za zaměstnance státu, příspěvkových organizací, státních fondů a územních samosprávných celků mají právo zejména</a:t>
            </a:r>
          </a:p>
          <a:p>
            <a:pPr lvl="1" eaLnBrk="1" hangingPunct="1">
              <a:spcBef>
                <a:spcPct val="0"/>
              </a:spcBef>
              <a:buFontTx/>
              <a:buNone/>
              <a:defRPr/>
            </a:pPr>
            <a:r>
              <a:rPr lang="cs-CZ" altLang="cs-CZ" sz="2200" b="0" i="1" dirty="0">
                <a:cs typeface="+mn-cs"/>
              </a:rPr>
              <a:t>a) </a:t>
            </a:r>
            <a:r>
              <a:rPr lang="cs-CZ" altLang="cs-CZ" sz="2200" b="0" dirty="0">
                <a:cs typeface="+mn-cs"/>
              </a:rPr>
              <a:t>jednat a zaujmout stanoviska k návrhům ve věcech podmínek zaměstnávání zaměstnanců a počtu zaměstnanců,</a:t>
            </a:r>
          </a:p>
          <a:p>
            <a:pPr lvl="1" eaLnBrk="1" hangingPunct="1">
              <a:spcBef>
                <a:spcPct val="0"/>
              </a:spcBef>
              <a:buFontTx/>
              <a:buNone/>
              <a:defRPr/>
            </a:pPr>
            <a:r>
              <a:rPr lang="cs-CZ" altLang="cs-CZ" sz="2200" b="0" i="1" dirty="0">
                <a:cs typeface="+mn-cs"/>
              </a:rPr>
              <a:t>b)</a:t>
            </a:r>
            <a:r>
              <a:rPr lang="cs-CZ" altLang="cs-CZ" sz="2200" b="0" dirty="0">
                <a:cs typeface="+mn-cs"/>
              </a:rPr>
              <a:t> podávat návrhy, jednat a zaujmout stanoviska k návrhům ve věcech zlepšení podmínek výkonu práce a odměňování.</a:t>
            </a:r>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402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4" y="188913"/>
            <a:ext cx="5780617"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7"/>
          <p:cNvSpPr>
            <a:spLocks noChangeArrowheads="1"/>
          </p:cNvSpPr>
          <p:nvPr/>
        </p:nvSpPr>
        <p:spPr bwMode="auto">
          <a:xfrm>
            <a:off x="6223380" y="188913"/>
            <a:ext cx="574570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cs-CZ" altLang="cs-CZ" sz="2400" dirty="0"/>
              <a:t>§ 321</a:t>
            </a:r>
          </a:p>
          <a:p>
            <a:pPr algn="ctr" eaLnBrk="1" hangingPunct="1">
              <a:spcBef>
                <a:spcPct val="0"/>
              </a:spcBef>
              <a:buFontTx/>
              <a:buNone/>
            </a:pPr>
            <a:endParaRPr lang="cs-CZ" altLang="cs-CZ" sz="1000" dirty="0"/>
          </a:p>
          <a:p>
            <a:pPr eaLnBrk="1" hangingPunct="1">
              <a:spcBef>
                <a:spcPct val="0"/>
              </a:spcBef>
              <a:buFontTx/>
              <a:buNone/>
            </a:pPr>
            <a:r>
              <a:rPr lang="cs-CZ" altLang="cs-CZ" sz="2400" dirty="0"/>
              <a:t>        Odborové organizace dbají o dodržování tohoto zákona, zákona o za-</a:t>
            </a:r>
            <a:r>
              <a:rPr lang="cs-CZ" altLang="cs-CZ" sz="2400" dirty="0" err="1"/>
              <a:t>městnanosti</a:t>
            </a:r>
            <a:r>
              <a:rPr lang="cs-CZ" altLang="cs-CZ" sz="2400" dirty="0"/>
              <a:t>, právních předpisů o bez- </a:t>
            </a:r>
            <a:r>
              <a:rPr lang="cs-CZ" altLang="cs-CZ" sz="2400" dirty="0" err="1"/>
              <a:t>pečnosti</a:t>
            </a:r>
            <a:r>
              <a:rPr lang="cs-CZ" altLang="cs-CZ" sz="2400" dirty="0"/>
              <a:t> a ochraně zdraví při práci a ostatních pracovněprávních předpisů.</a:t>
            </a:r>
          </a:p>
        </p:txBody>
      </p:sp>
      <p:pic>
        <p:nvPicPr>
          <p:cNvPr id="5" name="obrázek 8" descr="H:\Info\GRAFIKA\LOGO ČMKOS\logo-cmk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6250674" y="2754849"/>
            <a:ext cx="5941325" cy="3785652"/>
          </a:xfrm>
          <a:prstGeom prst="rect">
            <a:avLst/>
          </a:prstGeom>
        </p:spPr>
        <p:txBody>
          <a:bodyPr wrap="square">
            <a:spAutoFit/>
          </a:bodyPr>
          <a:lstStyle/>
          <a:p>
            <a:pPr algn="ctr"/>
            <a:r>
              <a:rPr lang="cs-CZ" altLang="cs-CZ" sz="2400" dirty="0">
                <a:cs typeface="Arial" charset="0"/>
              </a:rPr>
              <a:t>§ 320a </a:t>
            </a:r>
          </a:p>
          <a:p>
            <a:r>
              <a:rPr lang="cs-CZ" sz="2400" dirty="0"/>
              <a:t>Příspěvek odborovým organizacím a organizacím zaměstnavatelů na podporu vzájemných jednání na celostátní nebo krajské úrovni, která se týkají důležitých zájmů pracujících, zejména hospodář- </a:t>
            </a:r>
            <a:r>
              <a:rPr lang="cs-CZ" sz="2400" dirty="0" err="1"/>
              <a:t>ských</a:t>
            </a:r>
            <a:r>
              <a:rPr lang="cs-CZ" sz="2400" dirty="0"/>
              <a:t>, výrobních, pracovních, mzdových  a sociálních podmínek, hradí stát na základě dohody v Radě hospodářské        a sociální dohody</a:t>
            </a:r>
            <a:r>
              <a:rPr lang="cs-CZ" altLang="cs-CZ" sz="2400" dirty="0">
                <a:cs typeface="Arial" charset="0"/>
              </a:rPr>
              <a:t>.".</a:t>
            </a:r>
            <a:endParaRPr lang="cs-CZ" sz="2400" dirty="0"/>
          </a:p>
        </p:txBody>
      </p:sp>
    </p:spTree>
    <p:extLst>
      <p:ext uri="{BB962C8B-B14F-4D97-AF65-F5344CB8AC3E}">
        <p14:creationId xmlns:p14="http://schemas.microsoft.com/office/powerpoint/2010/main" val="1326625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ChangeArrowheads="1"/>
          </p:cNvSpPr>
          <p:nvPr/>
        </p:nvSpPr>
        <p:spPr bwMode="auto">
          <a:xfrm>
            <a:off x="1" y="-46559"/>
            <a:ext cx="12192000" cy="683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257300" indent="-342900" eaLnBrk="0" hangingPunct="0">
              <a:spcBef>
                <a:spcPct val="20000"/>
              </a:spcBef>
              <a:buChar char="•"/>
              <a:defRPr sz="2400">
                <a:solidFill>
                  <a:schemeClr val="tx1"/>
                </a:solidFill>
                <a:latin typeface="Arial" pitchFamily="34" charset="0"/>
              </a:defRPr>
            </a:lvl3pPr>
            <a:lvl4pPr marL="1714500" indent="-342900" eaLnBrk="0" hangingPunct="0">
              <a:spcBef>
                <a:spcPct val="20000"/>
              </a:spcBef>
              <a:buChar char="–"/>
              <a:defRPr sz="2000">
                <a:solidFill>
                  <a:schemeClr val="tx1"/>
                </a:solidFill>
                <a:latin typeface="Arial" pitchFamily="34" charset="0"/>
              </a:defRPr>
            </a:lvl4pPr>
            <a:lvl5pPr marL="2171700" indent="-342900" eaLnBrk="0" hangingPunct="0">
              <a:spcBef>
                <a:spcPct val="20000"/>
              </a:spcBef>
              <a:buChar char="»"/>
              <a:defRPr sz="2000">
                <a:solidFill>
                  <a:schemeClr val="tx1"/>
                </a:solidFill>
                <a:latin typeface="Arial" pitchFamily="34" charset="0"/>
              </a:defRPr>
            </a:lvl5pPr>
            <a:lvl6pPr marL="2628900" indent="-342900" eaLnBrk="0" fontAlgn="base" hangingPunct="0">
              <a:spcBef>
                <a:spcPct val="20000"/>
              </a:spcBef>
              <a:spcAft>
                <a:spcPct val="0"/>
              </a:spcAft>
              <a:buChar char="»"/>
              <a:defRPr sz="2000">
                <a:solidFill>
                  <a:schemeClr val="tx1"/>
                </a:solidFill>
                <a:latin typeface="Arial" pitchFamily="34" charset="0"/>
              </a:defRPr>
            </a:lvl6pPr>
            <a:lvl7pPr marL="3086100" indent="-342900" eaLnBrk="0" fontAlgn="base" hangingPunct="0">
              <a:spcBef>
                <a:spcPct val="20000"/>
              </a:spcBef>
              <a:spcAft>
                <a:spcPct val="0"/>
              </a:spcAft>
              <a:buChar char="»"/>
              <a:defRPr sz="2000">
                <a:solidFill>
                  <a:schemeClr val="tx1"/>
                </a:solidFill>
                <a:latin typeface="Arial" pitchFamily="34" charset="0"/>
              </a:defRPr>
            </a:lvl7pPr>
            <a:lvl8pPr marL="3543300" indent="-342900" eaLnBrk="0" fontAlgn="base" hangingPunct="0">
              <a:spcBef>
                <a:spcPct val="20000"/>
              </a:spcBef>
              <a:spcAft>
                <a:spcPct val="0"/>
              </a:spcAft>
              <a:buChar char="»"/>
              <a:defRPr sz="2000">
                <a:solidFill>
                  <a:schemeClr val="tx1"/>
                </a:solidFill>
                <a:latin typeface="Arial" pitchFamily="34" charset="0"/>
              </a:defRPr>
            </a:lvl8pPr>
            <a:lvl9pPr marL="4000500" indent="-3429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cs-CZ" altLang="cs-CZ" sz="2000" dirty="0"/>
              <a:t>§ 322</a:t>
            </a:r>
          </a:p>
          <a:p>
            <a:pPr algn="ctr" eaLnBrk="1" hangingPunct="1">
              <a:spcBef>
                <a:spcPct val="0"/>
              </a:spcBef>
              <a:buFontTx/>
              <a:buNone/>
            </a:pPr>
            <a:endParaRPr lang="cs-CZ" altLang="cs-CZ" sz="1000" dirty="0"/>
          </a:p>
          <a:p>
            <a:pPr eaLnBrk="1" hangingPunct="1">
              <a:spcBef>
                <a:spcPct val="0"/>
              </a:spcBef>
              <a:buFontTx/>
              <a:buAutoNum type="arabicParenBoth"/>
            </a:pPr>
            <a:r>
              <a:rPr lang="cs-CZ" altLang="cs-CZ" sz="2400" b="0" dirty="0"/>
              <a:t>Odborové organizace mají </a:t>
            </a:r>
            <a:r>
              <a:rPr lang="cs-CZ" altLang="cs-CZ" sz="2400" b="1" dirty="0"/>
              <a:t>právo vykonávat kontrolu nad stavem bezpečnosti a ochrany zdraví při práci u jednotlivých zaměstnavatelů</a:t>
            </a:r>
            <a:r>
              <a:rPr lang="cs-CZ" altLang="cs-CZ" sz="2400" b="0" dirty="0"/>
              <a:t>. Zaměstnavatel je povinen odborové organizaci umožnit výkon kontroly a za tím účelem jí</a:t>
            </a:r>
          </a:p>
          <a:p>
            <a:pPr lvl="1" eaLnBrk="1" hangingPunct="1">
              <a:spcBef>
                <a:spcPct val="0"/>
              </a:spcBef>
              <a:buFontTx/>
              <a:buNone/>
            </a:pPr>
            <a:r>
              <a:rPr lang="cs-CZ" altLang="cs-CZ" sz="2400" b="0" i="1" dirty="0"/>
              <a:t>a)</a:t>
            </a:r>
            <a:r>
              <a:rPr lang="cs-CZ" altLang="cs-CZ" sz="2400" b="0" dirty="0"/>
              <a:t> zajistit možnost prověření toho, jak zaměstnavatel plní své povinnosti v péči o bezpečnost a ochranu zdraví při práci a zda soustavně vytváří podmínky pro bezpečnou a zdraví neohrožující práci,</a:t>
            </a:r>
          </a:p>
          <a:p>
            <a:pPr lvl="1" eaLnBrk="1" hangingPunct="1">
              <a:spcBef>
                <a:spcPct val="0"/>
              </a:spcBef>
              <a:buFontTx/>
              <a:buNone/>
            </a:pPr>
            <a:r>
              <a:rPr lang="cs-CZ" altLang="cs-CZ" sz="2400" b="0" i="1" dirty="0"/>
              <a:t>b)</a:t>
            </a:r>
            <a:r>
              <a:rPr lang="cs-CZ" altLang="cs-CZ" sz="2400" b="0" dirty="0"/>
              <a:t> zajistit možnost pravidelně prověřovat pracoviště a zařízení zaměstnavatelů pro zaměstnance a kontrolovat hospodaření zaměstnavatelů s osobními ochrannými pracovními prostředky,</a:t>
            </a:r>
          </a:p>
          <a:p>
            <a:pPr lvl="1" eaLnBrk="1" hangingPunct="1">
              <a:spcBef>
                <a:spcPct val="0"/>
              </a:spcBef>
              <a:buFontTx/>
              <a:buNone/>
            </a:pPr>
            <a:r>
              <a:rPr lang="cs-CZ" altLang="cs-CZ" sz="2400" b="0" i="1" dirty="0"/>
              <a:t>c)</a:t>
            </a:r>
            <a:r>
              <a:rPr lang="cs-CZ" altLang="cs-CZ" sz="2400" b="0" dirty="0"/>
              <a:t> zajistit možnost prověření toho, zda zaměstnavatel řádně vyšetřuje pracovní úrazy,</a:t>
            </a:r>
          </a:p>
          <a:p>
            <a:pPr lvl="1" eaLnBrk="1" hangingPunct="1">
              <a:spcBef>
                <a:spcPct val="0"/>
              </a:spcBef>
              <a:buFontTx/>
              <a:buNone/>
            </a:pPr>
            <a:r>
              <a:rPr lang="cs-CZ" altLang="cs-CZ" sz="2400" b="0" i="1" dirty="0"/>
              <a:t>d)</a:t>
            </a:r>
            <a:r>
              <a:rPr lang="cs-CZ" altLang="cs-CZ" sz="2400" b="0" dirty="0"/>
              <a:t> zajistit možnost účastnit se zjišťování příčin pracovních úrazů a nemocí z povolání, popřípadě je objasňovat,</a:t>
            </a:r>
          </a:p>
          <a:p>
            <a:pPr lvl="1" eaLnBrk="1" hangingPunct="1">
              <a:spcBef>
                <a:spcPct val="0"/>
              </a:spcBef>
              <a:buFontTx/>
              <a:buNone/>
            </a:pPr>
            <a:r>
              <a:rPr lang="cs-CZ" altLang="cs-CZ" sz="2400" b="0" i="1" dirty="0"/>
              <a:t>e)</a:t>
            </a:r>
            <a:r>
              <a:rPr lang="cs-CZ" altLang="cs-CZ" sz="2400" b="0" dirty="0"/>
              <a:t> umožnit zúčastňovat se jednání o otázkách bezpečnosti a ochrany zdraví při práci.</a:t>
            </a:r>
          </a:p>
          <a:p>
            <a:pPr eaLnBrk="1" hangingPunct="1">
              <a:spcBef>
                <a:spcPct val="0"/>
              </a:spcBef>
              <a:buFontTx/>
              <a:buNone/>
            </a:pPr>
            <a:r>
              <a:rPr lang="cs-CZ" altLang="cs-CZ" sz="2400" b="0" i="1" dirty="0"/>
              <a:t>(</a:t>
            </a:r>
            <a:r>
              <a:rPr lang="cs-CZ" altLang="cs-CZ" sz="2400" b="1" i="1" dirty="0"/>
              <a:t>2)</a:t>
            </a:r>
            <a:r>
              <a:rPr lang="cs-CZ" altLang="cs-CZ" sz="2400" b="1" dirty="0"/>
              <a:t>Náklady vzniklé výkonem kontroly nad bezpečností a ochranou zdraví při práci, </a:t>
            </a:r>
            <a:r>
              <a:rPr lang="cs-CZ" altLang="cs-CZ" sz="2400" b="0" dirty="0"/>
              <a:t>včetně nákladů na školení k prohloubení kvalifikace svazových inspektorů bezpečnosti práce pověřených výkonem této kontroly </a:t>
            </a:r>
            <a:r>
              <a:rPr lang="cs-CZ" altLang="cs-CZ" sz="2400" b="1" dirty="0"/>
              <a:t>hradí stát na základě        dohody s odborovou organizací.</a:t>
            </a:r>
          </a:p>
        </p:txBody>
      </p:sp>
      <p:pic>
        <p:nvPicPr>
          <p:cNvPr id="5"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49975"/>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480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67523"/>
            <a:ext cx="12192000" cy="2062103"/>
          </a:xfrm>
          <a:prstGeom prst="rect">
            <a:avLst/>
          </a:prstGeom>
        </p:spPr>
        <p:txBody>
          <a:bodyPr wrap="square">
            <a:spAutoFit/>
          </a:bodyPr>
          <a:lstStyle/>
          <a:p>
            <a:pPr algn="ctr">
              <a:spcBef>
                <a:spcPct val="0"/>
              </a:spcBef>
              <a:buFontTx/>
              <a:buNone/>
            </a:pPr>
            <a:r>
              <a:rPr lang="cs-CZ" altLang="cs-CZ" sz="3200" b="1" dirty="0" err="1">
                <a:latin typeface="Times New Roman" panose="02020603050405020304" pitchFamily="18" charset="0"/>
                <a:ea typeface="Times New Roman" panose="02020603050405020304" pitchFamily="18" charset="0"/>
                <a:cs typeface="Times New Roman" panose="02020603050405020304" pitchFamily="18" charset="0"/>
              </a:rPr>
              <a:t>Cpjn</a:t>
            </a:r>
            <a:r>
              <a:rPr lang="cs-CZ" altLang="cs-CZ" sz="3200" b="1" dirty="0">
                <a:latin typeface="Times New Roman" panose="02020603050405020304" pitchFamily="18" charset="0"/>
                <a:ea typeface="Times New Roman" panose="02020603050405020304" pitchFamily="18" charset="0"/>
                <a:cs typeface="Times New Roman" panose="02020603050405020304" pitchFamily="18" charset="0"/>
              </a:rPr>
              <a:t> 202/2013 Stanovisko občanskoprávního a obchodního kolegia Nejvyššího soudu </a:t>
            </a:r>
            <a:r>
              <a:rPr lang="cs-CZ" altLang="cs-CZ" sz="3200" dirty="0">
                <a:latin typeface="Times New Roman" panose="02020603050405020304" pitchFamily="18" charset="0"/>
                <a:ea typeface="Times New Roman" panose="02020603050405020304" pitchFamily="18" charset="0"/>
                <a:cs typeface="Times New Roman" panose="02020603050405020304" pitchFamily="18" charset="0"/>
              </a:rPr>
              <a:t>ze dne 23. 4. 2014 </a:t>
            </a:r>
          </a:p>
          <a:p>
            <a:pPr algn="ctr">
              <a:spcBef>
                <a:spcPct val="0"/>
              </a:spcBef>
              <a:buFontTx/>
              <a:buNone/>
            </a:pPr>
            <a:r>
              <a:rPr lang="cs-CZ" altLang="cs-CZ" sz="3200" dirty="0">
                <a:latin typeface="Times New Roman" panose="02020603050405020304" pitchFamily="18" charset="0"/>
                <a:ea typeface="Times New Roman" panose="02020603050405020304" pitchFamily="18" charset="0"/>
                <a:cs typeface="Times New Roman" panose="02020603050405020304" pitchFamily="18" charset="0"/>
              </a:rPr>
              <a:t>k výkladu zastoupení účastníka občanského soudního řízení                        odborovou organizací. </a:t>
            </a:r>
          </a:p>
        </p:txBody>
      </p:sp>
      <p:sp>
        <p:nvSpPr>
          <p:cNvPr id="3" name="Obdélník 2"/>
          <p:cNvSpPr/>
          <p:nvPr/>
        </p:nvSpPr>
        <p:spPr>
          <a:xfrm>
            <a:off x="336645" y="2339006"/>
            <a:ext cx="11518710" cy="4401205"/>
          </a:xfrm>
          <a:prstGeom prst="rect">
            <a:avLst/>
          </a:prstGeom>
        </p:spPr>
        <p:txBody>
          <a:bodyPr wrap="square">
            <a:spAutoFit/>
          </a:bodyPr>
          <a:lstStyle/>
          <a:p>
            <a:pPr>
              <a:spcAft>
                <a:spcPts val="0"/>
              </a:spcAft>
            </a:pPr>
            <a:r>
              <a:rPr lang="cs-CZ" sz="2800" dirty="0"/>
              <a:t>Každé sdružení osob, které bylo zapsáno do spolkového rejstříku jako odborová organizace, je v občanském soudním řízení oprávněno na základě plné moci zastupovat účastníka řízení, který je jeho členem obdobně to platí, jde-li o pobočnou organizaci odborové organizace, která má právní osobnost. Soud neumožní zastoupení účastníka řízení odborovou organizací (pobočnou organizací odborové organizace) jen tehdy, týká-li se spor nebo jiná právní věc "vztahů mezi podnikateli vyplývajících z jejich podnikatelské činnosti" nebo je-li v řízení předepsáno povinné zastoupení advokátem nebo notářem                     - rozhodnutí o tom se nevydává.</a:t>
            </a:r>
            <a:endParaRPr lang="cs-CZ" sz="2800" dirty="0">
              <a:latin typeface="Times New Roman"/>
              <a:ea typeface="Times New Roman"/>
            </a:endParaRPr>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81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345629" y="427382"/>
            <a:ext cx="10063982" cy="1202635"/>
          </a:xfrm>
        </p:spPr>
        <p:txBody>
          <a:bodyPr>
            <a:normAutofit fontScale="90000"/>
          </a:bodyPr>
          <a:lstStyle/>
          <a:p>
            <a:r>
              <a:rPr lang="cs-CZ" altLang="cs-CZ" sz="3200" dirty="0"/>
              <a:t>Článek 22 </a:t>
            </a:r>
            <a:r>
              <a:rPr lang="cs-CZ" sz="3200" dirty="0"/>
              <a:t>Mezinárodního paktu o občanských a politických právech OSN</a:t>
            </a:r>
            <a:br>
              <a:rPr lang="cs-CZ" sz="3200" dirty="0"/>
            </a:br>
            <a:r>
              <a:rPr lang="cs-CZ" sz="2700" b="0" i="1" dirty="0"/>
              <a:t>vyhlášen ve Sbírce zákonů pod č. 120/1976 Sb.</a:t>
            </a:r>
            <a:endParaRPr lang="cs-CZ" altLang="cs-CZ" sz="27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345629" y="1719471"/>
            <a:ext cx="11349841" cy="5039138"/>
          </a:xfrm>
        </p:spPr>
        <p:txBody>
          <a:bodyPr>
            <a:normAutofit fontScale="62500" lnSpcReduction="20000"/>
          </a:bodyPr>
          <a:lstStyle/>
          <a:p>
            <a:pPr marL="514350" indent="-514350">
              <a:lnSpc>
                <a:spcPct val="120000"/>
              </a:lnSpc>
              <a:buAutoNum type="arabicPeriod"/>
            </a:pPr>
            <a:r>
              <a:rPr lang="cs-CZ" sz="3700" dirty="0"/>
              <a:t>Každý má </a:t>
            </a:r>
            <a:r>
              <a:rPr lang="cs-CZ" sz="3700" dirty="0">
                <a:solidFill>
                  <a:srgbClr val="FFC000"/>
                </a:solidFill>
              </a:rPr>
              <a:t>právo na svobodu sdružovat se s jinými</a:t>
            </a:r>
            <a:r>
              <a:rPr lang="cs-CZ" sz="3700" dirty="0"/>
              <a:t>, i </a:t>
            </a:r>
            <a:r>
              <a:rPr lang="cs-CZ" sz="3700" dirty="0">
                <a:solidFill>
                  <a:srgbClr val="FFC000"/>
                </a:solidFill>
              </a:rPr>
              <a:t>právo zakládat na ochranu svých zájmů odborové organizace a přistupovat k nim</a:t>
            </a:r>
            <a:r>
              <a:rPr lang="cs-CZ" sz="3700" dirty="0"/>
              <a:t>.</a:t>
            </a:r>
          </a:p>
          <a:p>
            <a:pPr marL="514350" indent="-514350">
              <a:lnSpc>
                <a:spcPct val="120000"/>
              </a:lnSpc>
              <a:buAutoNum type="arabicPeriod"/>
            </a:pPr>
            <a:r>
              <a:rPr lang="cs-CZ" sz="3700" dirty="0">
                <a:solidFill>
                  <a:srgbClr val="FFC000"/>
                </a:solidFill>
              </a:rPr>
              <a:t>Výkon tohoto práva nesmí být žádným způsobem omezován</a:t>
            </a:r>
            <a:r>
              <a:rPr lang="cs-CZ" sz="3700" dirty="0"/>
              <a:t>; výjimkou jsou omezení, jež jsou stanovena zákonem a jež jsou nutná v demokratické společnosti v zájmu národní nebo veřejné bezpečnosti, veřejného pořádku, ochrany veřejného zdraví nebo morálky nebo ochrany práv a svobod jiných. Nic v tomto článku nebrání omezit zákonem výkon tohoto práva příslušníkům ozbrojených sil a policie.</a:t>
            </a:r>
          </a:p>
          <a:p>
            <a:pPr marL="514350" indent="-514350">
              <a:lnSpc>
                <a:spcPct val="120000"/>
              </a:lnSpc>
              <a:buAutoNum type="arabicPeriod"/>
            </a:pPr>
            <a:r>
              <a:rPr lang="cs-CZ" sz="3700" dirty="0"/>
              <a:t>Nic v tomto článku neopravňuje smluvní strany Úmluvy Mezinárodní Organizace práce z roku 1948 o svobodě sdružování a ochraně práva organizovat se, aby přijaly zákonodárná opatření, jež by prejudikovala záruky stanovené v tomto Paktu nebo aplikovala právo takovým způsobem, jenž by tyto záruky prejudikoval.</a:t>
            </a:r>
          </a:p>
          <a:p>
            <a:pPr marL="0" indent="0">
              <a:buNone/>
            </a:pPr>
            <a:endParaRPr lang="cs-CZ" sz="900" dirty="0"/>
          </a:p>
        </p:txBody>
      </p:sp>
    </p:spTree>
    <p:extLst>
      <p:ext uri="{BB962C8B-B14F-4D97-AF65-F5344CB8AC3E}">
        <p14:creationId xmlns:p14="http://schemas.microsoft.com/office/powerpoint/2010/main" val="2268257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204684" y="188913"/>
            <a:ext cx="11623376" cy="6669087"/>
          </a:xfrm>
        </p:spPr>
        <p:txBody>
          <a:bodyPr>
            <a:normAutofit fontScale="92500" lnSpcReduction="20000"/>
          </a:bodyPr>
          <a:lstStyle/>
          <a:p>
            <a:pPr algn="ctr" eaLnBrk="1" hangingPunct="1">
              <a:lnSpc>
                <a:spcPct val="80000"/>
              </a:lnSpc>
              <a:buFontTx/>
              <a:buNone/>
              <a:defRPr/>
            </a:pPr>
            <a:endParaRPr lang="cs-CZ" altLang="cs-CZ" sz="800" b="1" i="1" dirty="0">
              <a:solidFill>
                <a:schemeClr val="accent2"/>
              </a:solidFill>
              <a:effectLst>
                <a:outerShdw blurRad="38100" dist="38100" dir="2700000" algn="tl">
                  <a:srgbClr val="C0C0C0"/>
                </a:outerShdw>
              </a:effectLst>
            </a:endParaRPr>
          </a:p>
          <a:p>
            <a:pPr algn="ctr" eaLnBrk="1" hangingPunct="1">
              <a:lnSpc>
                <a:spcPct val="80000"/>
              </a:lnSpc>
              <a:buFontTx/>
              <a:buNone/>
              <a:defRPr/>
            </a:pPr>
            <a:r>
              <a:rPr lang="cs-CZ" altLang="cs-CZ" sz="4000" b="1" i="1" dirty="0"/>
              <a:t>ČMKOS</a:t>
            </a:r>
          </a:p>
          <a:p>
            <a:pPr>
              <a:lnSpc>
                <a:spcPct val="120000"/>
              </a:lnSpc>
              <a:defRPr/>
            </a:pPr>
            <a:r>
              <a:rPr lang="cs-CZ" altLang="cs-CZ" sz="3000" dirty="0"/>
              <a:t>největší</a:t>
            </a:r>
            <a:r>
              <a:rPr lang="en-GB" altLang="cs-CZ" sz="3000" dirty="0"/>
              <a:t> </a:t>
            </a:r>
            <a:r>
              <a:rPr lang="cs-CZ" altLang="cs-CZ" sz="3000" dirty="0"/>
              <a:t>odborová organizace v České republice, vznikla</a:t>
            </a:r>
            <a:r>
              <a:rPr lang="en-GB" altLang="cs-CZ" sz="3000" dirty="0"/>
              <a:t> </a:t>
            </a:r>
            <a:r>
              <a:rPr lang="cs-CZ" altLang="cs-CZ" sz="3000" dirty="0"/>
              <a:t>v dubnu</a:t>
            </a:r>
            <a:r>
              <a:rPr lang="en-GB" altLang="cs-CZ" sz="3000" dirty="0"/>
              <a:t> 1990</a:t>
            </a:r>
            <a:endParaRPr lang="cs-CZ" altLang="cs-CZ" sz="3000" dirty="0"/>
          </a:p>
          <a:p>
            <a:pPr eaLnBrk="1" hangingPunct="1">
              <a:lnSpc>
                <a:spcPct val="120000"/>
              </a:lnSpc>
              <a:defRPr/>
            </a:pPr>
            <a:r>
              <a:rPr lang="cs-CZ" altLang="cs-CZ" sz="3000" dirty="0"/>
              <a:t>dobrovolná, otevřená, nezávislá, demokratická</a:t>
            </a:r>
            <a:r>
              <a:rPr lang="en-GB" altLang="cs-CZ" sz="3000" dirty="0"/>
              <a:t> </a:t>
            </a:r>
            <a:r>
              <a:rPr lang="cs-CZ" altLang="cs-CZ" sz="3000" dirty="0"/>
              <a:t>konfederace odborových svazů</a:t>
            </a:r>
          </a:p>
          <a:p>
            <a:pPr>
              <a:lnSpc>
                <a:spcPct val="120000"/>
              </a:lnSpc>
              <a:defRPr/>
            </a:pPr>
            <a:r>
              <a:rPr lang="cs-CZ" altLang="cs-CZ" sz="3000" dirty="0"/>
              <a:t>sdružuje 30</a:t>
            </a:r>
            <a:r>
              <a:rPr lang="en-GB" altLang="cs-CZ" sz="3000" dirty="0"/>
              <a:t> </a:t>
            </a:r>
            <a:r>
              <a:rPr lang="cs-CZ" altLang="cs-CZ" sz="3000" dirty="0"/>
              <a:t>odborových svazů</a:t>
            </a:r>
            <a:r>
              <a:rPr lang="en-GB" altLang="cs-CZ" sz="3000" dirty="0"/>
              <a:t> </a:t>
            </a:r>
            <a:r>
              <a:rPr lang="cs-CZ" altLang="cs-CZ" sz="3000" dirty="0"/>
              <a:t>s cca 300 000 členů</a:t>
            </a:r>
          </a:p>
          <a:p>
            <a:pPr eaLnBrk="1" hangingPunct="1">
              <a:lnSpc>
                <a:spcPct val="120000"/>
              </a:lnSpc>
              <a:defRPr/>
            </a:pPr>
            <a:r>
              <a:rPr lang="cs-CZ" altLang="cs-CZ" sz="3000" dirty="0"/>
              <a:t>poslání: ochrana lidských práv a obrana hospodářských a sociálních zájmů zaměstnanců</a:t>
            </a:r>
          </a:p>
          <a:p>
            <a:pPr eaLnBrk="1" hangingPunct="1">
              <a:lnSpc>
                <a:spcPct val="120000"/>
              </a:lnSpc>
              <a:defRPr/>
            </a:pPr>
            <a:r>
              <a:rPr lang="cs-CZ" altLang="cs-CZ" sz="3000" dirty="0"/>
              <a:t>Od května </a:t>
            </a:r>
            <a:r>
              <a:rPr lang="en-GB" altLang="cs-CZ" sz="3000" dirty="0"/>
              <a:t>1990</a:t>
            </a:r>
            <a:r>
              <a:rPr lang="cs-CZ" altLang="cs-CZ" sz="3000" dirty="0"/>
              <a:t> členem</a:t>
            </a:r>
            <a:r>
              <a:rPr lang="en-GB" altLang="cs-CZ" sz="3000" dirty="0"/>
              <a:t> International Trade Union Confederation (ITUC)</a:t>
            </a:r>
            <a:r>
              <a:rPr lang="cs-CZ" altLang="cs-CZ" sz="3000" dirty="0"/>
              <a:t> </a:t>
            </a:r>
          </a:p>
          <a:p>
            <a:pPr eaLnBrk="1" hangingPunct="1">
              <a:lnSpc>
                <a:spcPct val="120000"/>
              </a:lnSpc>
              <a:defRPr/>
            </a:pPr>
            <a:r>
              <a:rPr lang="cs-CZ" altLang="cs-CZ" sz="3000" dirty="0"/>
              <a:t>Od prosince</a:t>
            </a:r>
            <a:r>
              <a:rPr lang="en-GB" altLang="cs-CZ" sz="3000" dirty="0"/>
              <a:t> 1995 </a:t>
            </a:r>
            <a:r>
              <a:rPr lang="cs-CZ" altLang="cs-CZ" sz="3000" dirty="0"/>
              <a:t>je členem</a:t>
            </a:r>
            <a:r>
              <a:rPr lang="en-GB" altLang="cs-CZ" sz="3000" dirty="0"/>
              <a:t> European Trade Union Confederation (ETUC) </a:t>
            </a:r>
            <a:endParaRPr lang="cs-CZ" altLang="cs-CZ" sz="3000" dirty="0"/>
          </a:p>
          <a:p>
            <a:pPr eaLnBrk="1" hangingPunct="1">
              <a:lnSpc>
                <a:spcPct val="120000"/>
              </a:lnSpc>
              <a:defRPr/>
            </a:pPr>
            <a:r>
              <a:rPr lang="cs-CZ" altLang="cs-CZ" sz="3000" dirty="0"/>
              <a:t>Od dubna</a:t>
            </a:r>
            <a:r>
              <a:rPr lang="en-GB" altLang="cs-CZ" sz="3000" dirty="0"/>
              <a:t> 1996 </a:t>
            </a:r>
            <a:r>
              <a:rPr lang="cs-CZ" altLang="cs-CZ" sz="3000" dirty="0"/>
              <a:t>členem</a:t>
            </a:r>
            <a:r>
              <a:rPr lang="en-GB" altLang="cs-CZ" sz="3000" dirty="0"/>
              <a:t> Trade Union Advisory Committee </a:t>
            </a:r>
            <a:r>
              <a:rPr lang="cs-CZ" altLang="cs-CZ" sz="3000" dirty="0"/>
              <a:t>                   </a:t>
            </a:r>
            <a:r>
              <a:rPr lang="en-GB" altLang="cs-CZ" sz="3000" dirty="0"/>
              <a:t>to the OECD (TUAC)</a:t>
            </a:r>
            <a:endParaRPr lang="cs-CZ" altLang="cs-CZ" sz="3000" dirty="0"/>
          </a:p>
          <a:p>
            <a:pPr eaLnBrk="1" hangingPunct="1">
              <a:defRPr/>
            </a:pPr>
            <a:endParaRPr lang="en-US" altLang="cs-CZ" sz="2000" dirty="0">
              <a:solidFill>
                <a:schemeClr val="accent2"/>
              </a:solidFill>
              <a:effectLst>
                <a:outerShdw blurRad="38100" dist="38100" dir="2700000" algn="tl">
                  <a:srgbClr val="C0C0C0"/>
                </a:outerShdw>
              </a:effectLst>
            </a:endParaRPr>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243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204716" y="115888"/>
            <a:ext cx="11987284" cy="6742112"/>
          </a:xfrm>
        </p:spPr>
        <p:txBody>
          <a:bodyPr>
            <a:normAutofit lnSpcReduction="10000"/>
          </a:bodyPr>
          <a:lstStyle/>
          <a:p>
            <a:pPr algn="ctr" eaLnBrk="1" hangingPunct="1">
              <a:lnSpc>
                <a:spcPct val="90000"/>
              </a:lnSpc>
              <a:buFontTx/>
              <a:buNone/>
              <a:defRPr/>
            </a:pPr>
            <a:r>
              <a:rPr lang="cs-CZ" altLang="cs-CZ" b="1" i="1" dirty="0"/>
              <a:t>Orgány Č</a:t>
            </a:r>
            <a:r>
              <a:rPr lang="en-GB" altLang="cs-CZ" b="1" i="1" dirty="0"/>
              <a:t>MKOS</a:t>
            </a:r>
            <a:endParaRPr lang="cs-CZ" altLang="cs-CZ" b="1" i="1" dirty="0"/>
          </a:p>
          <a:p>
            <a:pPr algn="ctr" eaLnBrk="1" hangingPunct="1">
              <a:lnSpc>
                <a:spcPct val="90000"/>
              </a:lnSpc>
              <a:buFontTx/>
              <a:buNone/>
              <a:defRPr/>
            </a:pPr>
            <a:endParaRPr lang="en-GB" altLang="cs-CZ" sz="200" b="1" i="1" dirty="0"/>
          </a:p>
          <a:p>
            <a:pPr eaLnBrk="1" hangingPunct="1">
              <a:lnSpc>
                <a:spcPct val="90000"/>
              </a:lnSpc>
              <a:defRPr/>
            </a:pPr>
            <a:r>
              <a:rPr lang="cs-CZ" altLang="cs-CZ" sz="2400" b="1" i="1" dirty="0"/>
              <a:t>Sjezd Č</a:t>
            </a:r>
            <a:r>
              <a:rPr lang="en-GB" altLang="cs-CZ" sz="2400" b="1" i="1" dirty="0"/>
              <a:t>MKOS </a:t>
            </a:r>
            <a:r>
              <a:rPr lang="en-GB" altLang="cs-CZ" sz="2400" b="1" dirty="0"/>
              <a:t> </a:t>
            </a:r>
            <a:r>
              <a:rPr lang="cs-CZ" altLang="cs-CZ" sz="2400" b="1" dirty="0"/>
              <a:t>-  </a:t>
            </a:r>
            <a:r>
              <a:rPr lang="cs-CZ" altLang="cs-CZ" sz="2400" i="1" dirty="0"/>
              <a:t>7. sjezd byl v dubnu 2018</a:t>
            </a:r>
            <a:endParaRPr lang="en-GB" altLang="cs-CZ" sz="2400" i="1" dirty="0"/>
          </a:p>
          <a:p>
            <a:pPr eaLnBrk="1" hangingPunct="1">
              <a:lnSpc>
                <a:spcPct val="90000"/>
              </a:lnSpc>
              <a:buFontTx/>
              <a:buNone/>
              <a:defRPr/>
            </a:pPr>
            <a:r>
              <a:rPr lang="cs-CZ" altLang="cs-CZ" sz="2000" b="1" dirty="0"/>
              <a:t>	</a:t>
            </a:r>
            <a:r>
              <a:rPr lang="cs-CZ" altLang="cs-CZ" sz="2000" dirty="0"/>
              <a:t>nejvyšší orgán svolávaný každé čtyři roky</a:t>
            </a:r>
            <a:r>
              <a:rPr lang="en-GB" altLang="cs-CZ" sz="2000" dirty="0"/>
              <a:t>, </a:t>
            </a:r>
            <a:r>
              <a:rPr lang="cs-CZ" altLang="cs-CZ" sz="2000" dirty="0"/>
              <a:t>který schvaluje Program,</a:t>
            </a:r>
          </a:p>
          <a:p>
            <a:pPr eaLnBrk="1" hangingPunct="1">
              <a:lnSpc>
                <a:spcPct val="90000"/>
              </a:lnSpc>
              <a:defRPr/>
            </a:pPr>
            <a:r>
              <a:rPr lang="cs-CZ" altLang="cs-CZ" sz="2400" b="1" i="1" dirty="0"/>
              <a:t>Sněm Č</a:t>
            </a:r>
            <a:r>
              <a:rPr lang="en-GB" altLang="cs-CZ" sz="2400" b="1" i="1" dirty="0"/>
              <a:t>MKOS</a:t>
            </a:r>
            <a:r>
              <a:rPr lang="cs-CZ" altLang="cs-CZ" sz="2400" b="1" i="1" dirty="0"/>
              <a:t>  -  </a:t>
            </a:r>
            <a:r>
              <a:rPr lang="cs-CZ" altLang="cs-CZ" sz="2400" i="1" dirty="0"/>
              <a:t>příští bude 2. června 2020</a:t>
            </a:r>
            <a:endParaRPr lang="en-GB" altLang="cs-CZ" sz="2400" i="1" dirty="0"/>
          </a:p>
          <a:p>
            <a:pPr eaLnBrk="1" hangingPunct="1">
              <a:lnSpc>
                <a:spcPct val="90000"/>
              </a:lnSpc>
              <a:buFontTx/>
              <a:buNone/>
              <a:defRPr/>
            </a:pPr>
            <a:r>
              <a:rPr lang="cs-CZ" altLang="cs-CZ" sz="2000" dirty="0"/>
              <a:t>	nejvyšší orgán mezi sjezdy svolávaný dvakrát ročně</a:t>
            </a:r>
            <a:r>
              <a:rPr lang="en-GB" altLang="cs-CZ" sz="2000" dirty="0"/>
              <a:t>, </a:t>
            </a:r>
            <a:r>
              <a:rPr lang="cs-CZ" altLang="cs-CZ" sz="2000" dirty="0"/>
              <a:t>jehož delegáti jsou voleni podle počtu členů OS</a:t>
            </a:r>
            <a:endParaRPr lang="en-GB" altLang="cs-CZ" sz="2000" dirty="0"/>
          </a:p>
          <a:p>
            <a:pPr eaLnBrk="1" hangingPunct="1">
              <a:lnSpc>
                <a:spcPct val="90000"/>
              </a:lnSpc>
              <a:defRPr/>
            </a:pPr>
            <a:r>
              <a:rPr lang="cs-CZ" altLang="cs-CZ" sz="2400" b="1" i="1" dirty="0"/>
              <a:t>Rada ČMKO</a:t>
            </a:r>
            <a:r>
              <a:rPr lang="en-GB" altLang="cs-CZ" sz="2400" b="1" i="1" dirty="0"/>
              <a:t>S</a:t>
            </a:r>
            <a:r>
              <a:rPr lang="cs-CZ" altLang="cs-CZ" sz="2400" b="1" dirty="0"/>
              <a:t>  </a:t>
            </a:r>
            <a:r>
              <a:rPr lang="cs-CZ" altLang="cs-CZ" sz="2400" b="1" i="1" dirty="0"/>
              <a:t>-  </a:t>
            </a:r>
            <a:r>
              <a:rPr lang="cs-CZ" altLang="cs-CZ" sz="2400" i="1" dirty="0"/>
              <a:t>příští bude 16. března 2020</a:t>
            </a:r>
            <a:endParaRPr lang="en-GB" altLang="cs-CZ" sz="2400" i="1" dirty="0"/>
          </a:p>
          <a:p>
            <a:pPr lvl="1">
              <a:defRPr/>
            </a:pPr>
            <a:r>
              <a:rPr lang="cs-CZ" altLang="cs-CZ" sz="1600" dirty="0"/>
              <a:t>výkonný orgán</a:t>
            </a:r>
            <a:r>
              <a:rPr lang="en-GB" altLang="cs-CZ" sz="1600" dirty="0"/>
              <a:t> </a:t>
            </a:r>
            <a:r>
              <a:rPr lang="cs-CZ" altLang="cs-CZ" sz="1600" dirty="0"/>
              <a:t>Č</a:t>
            </a:r>
            <a:r>
              <a:rPr lang="en-GB" altLang="cs-CZ" sz="1600" dirty="0"/>
              <a:t>MKOS </a:t>
            </a:r>
            <a:r>
              <a:rPr lang="cs-CZ" altLang="cs-CZ" sz="1600" dirty="0"/>
              <a:t>(zasedá nejméně jednou měsíčně) složený z předsedy</a:t>
            </a:r>
            <a:r>
              <a:rPr lang="en-GB" altLang="cs-CZ" sz="1600" dirty="0"/>
              <a:t> </a:t>
            </a:r>
            <a:r>
              <a:rPr lang="cs-CZ" altLang="cs-CZ" sz="1600" dirty="0"/>
              <a:t>Č</a:t>
            </a:r>
            <a:r>
              <a:rPr lang="en-GB" altLang="cs-CZ" sz="1600" dirty="0"/>
              <a:t>MKOS, </a:t>
            </a:r>
            <a:r>
              <a:rPr lang="cs-CZ" altLang="cs-CZ" sz="1600" dirty="0"/>
              <a:t>jejích místopředsedů a předsedů sdružených OS</a:t>
            </a:r>
            <a:r>
              <a:rPr lang="en-GB" altLang="cs-CZ" sz="1600" b="1" dirty="0"/>
              <a:t> </a:t>
            </a:r>
          </a:p>
          <a:p>
            <a:pPr>
              <a:defRPr/>
            </a:pPr>
            <a:r>
              <a:rPr lang="cs-CZ" altLang="cs-CZ" sz="2400" b="1" i="1" dirty="0"/>
              <a:t>Vedení Č</a:t>
            </a:r>
            <a:r>
              <a:rPr lang="en-GB" altLang="cs-CZ" sz="2400" b="1" i="1" dirty="0"/>
              <a:t>MKOS </a:t>
            </a:r>
            <a:r>
              <a:rPr lang="cs-CZ" altLang="cs-CZ" sz="2400" b="1" i="1" dirty="0"/>
              <a:t>- </a:t>
            </a:r>
            <a:r>
              <a:rPr lang="cs-CZ" altLang="cs-CZ" sz="2400" i="1" dirty="0"/>
              <a:t>příští bude 6. března 2019</a:t>
            </a:r>
            <a:endParaRPr lang="en-GB" altLang="cs-CZ" sz="2400" b="1" i="1" dirty="0"/>
          </a:p>
          <a:p>
            <a:pPr lvl="1">
              <a:defRPr/>
            </a:pPr>
            <a:r>
              <a:rPr lang="cs-CZ" altLang="cs-CZ" sz="1600" dirty="0"/>
              <a:t>statutární orgán</a:t>
            </a:r>
            <a:r>
              <a:rPr lang="en-GB" altLang="cs-CZ" sz="1600" dirty="0"/>
              <a:t> </a:t>
            </a:r>
            <a:r>
              <a:rPr lang="cs-CZ" altLang="cs-CZ" sz="1600" dirty="0"/>
              <a:t>Č</a:t>
            </a:r>
            <a:r>
              <a:rPr lang="en-GB" altLang="cs-CZ" sz="1600" dirty="0"/>
              <a:t>MKOS </a:t>
            </a:r>
            <a:r>
              <a:rPr lang="cs-CZ" altLang="cs-CZ" sz="1600" dirty="0"/>
              <a:t>složený z předsedy</a:t>
            </a:r>
            <a:r>
              <a:rPr lang="en-GB" altLang="cs-CZ" sz="1600" dirty="0"/>
              <a:t> </a:t>
            </a:r>
            <a:r>
              <a:rPr lang="cs-CZ" altLang="cs-CZ" sz="1600" dirty="0"/>
              <a:t>Č</a:t>
            </a:r>
            <a:r>
              <a:rPr lang="en-GB" altLang="cs-CZ" sz="1600" dirty="0"/>
              <a:t>MKOS</a:t>
            </a:r>
            <a:r>
              <a:rPr lang="cs-CZ" altLang="cs-CZ" sz="1600" dirty="0"/>
              <a:t> a</a:t>
            </a:r>
            <a:r>
              <a:rPr lang="en-GB" altLang="cs-CZ" sz="1600" dirty="0"/>
              <a:t> </a:t>
            </a:r>
            <a:r>
              <a:rPr lang="cs-CZ" altLang="cs-CZ" sz="1600" dirty="0"/>
              <a:t>jejích místopředsedů řídící operativně činnost konfederace</a:t>
            </a:r>
          </a:p>
          <a:p>
            <a:pPr eaLnBrk="1" hangingPunct="1">
              <a:lnSpc>
                <a:spcPct val="90000"/>
              </a:lnSpc>
              <a:defRPr/>
            </a:pPr>
            <a:r>
              <a:rPr lang="cs-CZ" altLang="cs-CZ" sz="2000" b="1" i="1" dirty="0"/>
              <a:t>Regionální rady odborových svazů sdružených v</a:t>
            </a:r>
            <a:r>
              <a:rPr lang="en-GB" altLang="cs-CZ" sz="2000" b="1" i="1" dirty="0"/>
              <a:t> </a:t>
            </a:r>
            <a:r>
              <a:rPr lang="cs-CZ" altLang="cs-CZ" sz="2000" b="1" i="1" dirty="0"/>
              <a:t>Č</a:t>
            </a:r>
            <a:r>
              <a:rPr lang="en-GB" altLang="cs-CZ" sz="2000" b="1" i="1" dirty="0"/>
              <a:t>MKOS (</a:t>
            </a:r>
            <a:r>
              <a:rPr lang="cs-CZ" altLang="cs-CZ" sz="2000" b="1" i="1" dirty="0"/>
              <a:t>14 </a:t>
            </a:r>
            <a:r>
              <a:rPr lang="en-GB" altLang="cs-CZ" sz="2000" b="1" i="1" dirty="0"/>
              <a:t>RROS)</a:t>
            </a:r>
          </a:p>
          <a:p>
            <a:pPr eaLnBrk="1" hangingPunct="1">
              <a:lnSpc>
                <a:spcPct val="110000"/>
              </a:lnSpc>
              <a:defRPr/>
            </a:pPr>
            <a:r>
              <a:rPr lang="cs-CZ" altLang="cs-CZ" sz="2000" b="1" i="1" dirty="0"/>
              <a:t>Revizní komise Č</a:t>
            </a:r>
            <a:r>
              <a:rPr lang="en-GB" altLang="cs-CZ" sz="2000" b="1" i="1" dirty="0"/>
              <a:t>MKOS </a:t>
            </a:r>
            <a:r>
              <a:rPr lang="cs-CZ" altLang="cs-CZ" sz="2000" b="1" i="1" dirty="0"/>
              <a:t> </a:t>
            </a:r>
            <a:r>
              <a:rPr lang="cs-CZ" altLang="cs-CZ" sz="1800" dirty="0"/>
              <a:t>složená z 5 členů</a:t>
            </a:r>
          </a:p>
          <a:p>
            <a:pPr>
              <a:lnSpc>
                <a:spcPct val="110000"/>
              </a:lnSpc>
              <a:defRPr/>
            </a:pPr>
            <a:r>
              <a:rPr lang="cs-CZ" altLang="cs-CZ" sz="2000" b="1" i="1" dirty="0"/>
              <a:t>Legislativní rada ČMKOS  </a:t>
            </a:r>
            <a:r>
              <a:rPr lang="cs-CZ" altLang="cs-CZ" sz="1800" dirty="0"/>
              <a:t>složená z 22 členů</a:t>
            </a:r>
            <a:endParaRPr lang="cs-CZ" altLang="cs-CZ" sz="1800" b="1" i="1" dirty="0"/>
          </a:p>
          <a:p>
            <a:pPr eaLnBrk="1" hangingPunct="1">
              <a:lnSpc>
                <a:spcPct val="110000"/>
              </a:lnSpc>
              <a:defRPr/>
            </a:pPr>
            <a:r>
              <a:rPr lang="cs-CZ" altLang="cs-CZ" sz="2000" b="1" i="1" dirty="0"/>
              <a:t>Výbor pro rovné příležitosti mužů a žen ČMKOS</a:t>
            </a:r>
          </a:p>
          <a:p>
            <a:pPr eaLnBrk="1" hangingPunct="1">
              <a:lnSpc>
                <a:spcPct val="110000"/>
              </a:lnSpc>
              <a:defRPr/>
            </a:pPr>
            <a:r>
              <a:rPr lang="cs-CZ" altLang="cs-CZ" sz="2000" b="1" i="1" dirty="0"/>
              <a:t>Rada mladých ČMKOS</a:t>
            </a:r>
          </a:p>
          <a:p>
            <a:pPr eaLnBrk="1" hangingPunct="1">
              <a:lnSpc>
                <a:spcPct val="110000"/>
              </a:lnSpc>
              <a:defRPr/>
            </a:pPr>
            <a:r>
              <a:rPr lang="cs-CZ" altLang="cs-CZ" sz="2000" b="1" i="1" dirty="0"/>
              <a:t>Asociace důchodců - odborářů ČMKOS</a:t>
            </a:r>
          </a:p>
          <a:p>
            <a:pPr eaLnBrk="1" hangingPunct="1">
              <a:lnSpc>
                <a:spcPct val="90000"/>
              </a:lnSpc>
              <a:buFontTx/>
              <a:buNone/>
              <a:defRPr/>
            </a:pPr>
            <a:endParaRPr lang="cs-CZ" altLang="cs-CZ" sz="2000" dirty="0">
              <a:solidFill>
                <a:schemeClr val="accent2"/>
              </a:solidFill>
              <a:effectLst>
                <a:outerShdw blurRad="38100" dist="38100" dir="2700000" algn="tl">
                  <a:srgbClr val="C0C0C0"/>
                </a:outerShdw>
              </a:effectLst>
            </a:endParaRPr>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07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382137" y="177800"/>
            <a:ext cx="11828914" cy="6192838"/>
          </a:xfrm>
        </p:spPr>
        <p:txBody>
          <a:bodyPr>
            <a:normAutofit fontScale="92500" lnSpcReduction="10000"/>
          </a:bodyPr>
          <a:lstStyle/>
          <a:p>
            <a:pPr algn="ctr" eaLnBrk="1" hangingPunct="1">
              <a:lnSpc>
                <a:spcPct val="90000"/>
              </a:lnSpc>
              <a:buFontTx/>
              <a:buNone/>
              <a:defRPr/>
            </a:pPr>
            <a:r>
              <a:rPr lang="cs-CZ" altLang="cs-CZ" sz="3200" b="1" i="1" dirty="0"/>
              <a:t>Odborná oddělení Č</a:t>
            </a:r>
            <a:r>
              <a:rPr lang="en-GB" altLang="cs-CZ" sz="3200" b="1" i="1" dirty="0"/>
              <a:t>MKOS</a:t>
            </a:r>
            <a:endParaRPr lang="cs-CZ" altLang="cs-CZ" sz="3200" b="1" i="1" dirty="0"/>
          </a:p>
          <a:p>
            <a:pPr algn="ctr" eaLnBrk="1" hangingPunct="1">
              <a:lnSpc>
                <a:spcPct val="90000"/>
              </a:lnSpc>
              <a:buFontTx/>
              <a:buNone/>
              <a:defRPr/>
            </a:pPr>
            <a:endParaRPr lang="cs-CZ" altLang="cs-CZ" sz="1100" b="1" i="1" dirty="0"/>
          </a:p>
          <a:p>
            <a:pPr eaLnBrk="1" hangingPunct="1">
              <a:defRPr/>
            </a:pPr>
            <a:r>
              <a:rPr lang="cs-CZ" altLang="cs-CZ" b="1" dirty="0"/>
              <a:t>Právní a sociálně ekonomické oddělení</a:t>
            </a:r>
          </a:p>
          <a:p>
            <a:pPr eaLnBrk="1" hangingPunct="1">
              <a:defRPr/>
            </a:pPr>
            <a:r>
              <a:rPr lang="cs-CZ" altLang="cs-CZ" dirty="0"/>
              <a:t>Makroekonomické oddělení </a:t>
            </a:r>
          </a:p>
          <a:p>
            <a:pPr eaLnBrk="1" hangingPunct="1">
              <a:defRPr/>
            </a:pPr>
            <a:r>
              <a:rPr lang="cs-CZ" altLang="cs-CZ" dirty="0"/>
              <a:t>Oddělení pro rozvoj lidských zdrojů a projektové aktivity</a:t>
            </a:r>
          </a:p>
          <a:p>
            <a:pPr eaLnBrk="1" hangingPunct="1">
              <a:defRPr/>
            </a:pPr>
            <a:r>
              <a:rPr lang="cs-CZ" altLang="cs-CZ" dirty="0"/>
              <a:t>Oddělení evropských a mezinárodních vztahů</a:t>
            </a:r>
          </a:p>
          <a:p>
            <a:pPr eaLnBrk="1" hangingPunct="1">
              <a:defRPr/>
            </a:pPr>
            <a:r>
              <a:rPr lang="cs-CZ" altLang="cs-CZ" dirty="0"/>
              <a:t>Centrum pro bezpečnost a ochranu zdraví při práci</a:t>
            </a:r>
          </a:p>
          <a:p>
            <a:pPr eaLnBrk="1" hangingPunct="1">
              <a:defRPr/>
            </a:pPr>
            <a:r>
              <a:rPr lang="cs-CZ" altLang="cs-CZ" dirty="0"/>
              <a:t>Finanční oddělení </a:t>
            </a:r>
          </a:p>
          <a:p>
            <a:pPr eaLnBrk="1" hangingPunct="1">
              <a:defRPr/>
            </a:pPr>
            <a:r>
              <a:rPr lang="cs-CZ" altLang="cs-CZ" dirty="0"/>
              <a:t>Technicko-organizační oddělení          </a:t>
            </a:r>
          </a:p>
          <a:p>
            <a:pPr eaLnBrk="1" hangingPunct="1">
              <a:defRPr/>
            </a:pPr>
            <a:r>
              <a:rPr lang="cs-CZ" altLang="cs-CZ" dirty="0"/>
              <a:t>Studijně dokumentační středisko</a:t>
            </a:r>
          </a:p>
          <a:p>
            <a:pPr eaLnBrk="1" hangingPunct="1">
              <a:defRPr/>
            </a:pPr>
            <a:r>
              <a:rPr lang="cs-CZ" altLang="cs-CZ" b="1" dirty="0"/>
              <a:t>Regionální právní poradenství </a:t>
            </a:r>
          </a:p>
          <a:p>
            <a:pPr eaLnBrk="1" hangingPunct="1">
              <a:defRPr/>
            </a:pPr>
            <a:r>
              <a:rPr lang="cs-CZ" altLang="cs-CZ" dirty="0"/>
              <a:t>Revue Sondy, časopis věnovaný sociálním otázkám</a:t>
            </a:r>
          </a:p>
          <a:p>
            <a:pPr eaLnBrk="1" hangingPunct="1">
              <a:lnSpc>
                <a:spcPct val="90000"/>
              </a:lnSpc>
              <a:defRPr/>
            </a:pPr>
            <a:endParaRPr lang="cs-CZ" altLang="cs-CZ" sz="2400" dirty="0">
              <a:solidFill>
                <a:schemeClr val="accent2"/>
              </a:solidFill>
              <a:effectLst>
                <a:outerShdw blurRad="38100" dist="38100" dir="2700000" algn="tl">
                  <a:srgbClr val="C0C0C0"/>
                </a:outerShdw>
              </a:effectLst>
            </a:endParaRPr>
          </a:p>
          <a:p>
            <a:pPr eaLnBrk="1" hangingPunct="1">
              <a:lnSpc>
                <a:spcPct val="90000"/>
              </a:lnSpc>
              <a:buFontTx/>
              <a:buNone/>
              <a:defRPr/>
            </a:pPr>
            <a:r>
              <a:rPr lang="cs-CZ" altLang="cs-CZ" sz="1800" dirty="0"/>
              <a:t>		</a:t>
            </a:r>
          </a:p>
        </p:txBody>
      </p:sp>
      <p:pic>
        <p:nvPicPr>
          <p:cNvPr id="4" name="Picture 7" descr="Sondy REVUE 9/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310" y="2402007"/>
            <a:ext cx="3848691" cy="445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H:\Info\GRAFIKA\LOGO ČMKOS\logo-cmk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119" y="6098607"/>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028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239185" y="247247"/>
            <a:ext cx="11952816" cy="6808645"/>
          </a:xfrm>
        </p:spPr>
        <p:txBody>
          <a:bodyPr>
            <a:normAutofit fontScale="92500" lnSpcReduction="10000"/>
          </a:bodyPr>
          <a:lstStyle/>
          <a:p>
            <a:pPr marL="609600" indent="-609600" algn="ctr" eaLnBrk="1" hangingPunct="1">
              <a:lnSpc>
                <a:spcPct val="90000"/>
              </a:lnSpc>
              <a:buFontTx/>
              <a:buNone/>
              <a:defRPr/>
            </a:pPr>
            <a:r>
              <a:rPr lang="cs-CZ" altLang="cs-CZ" sz="5100" b="1" i="1" dirty="0"/>
              <a:t>Odborové svazy sdružené v Č</a:t>
            </a:r>
            <a:r>
              <a:rPr lang="en-GB" altLang="cs-CZ" sz="5100" b="1" i="1" dirty="0"/>
              <a:t>MKOS </a:t>
            </a:r>
            <a:endParaRPr lang="cs-CZ" altLang="cs-CZ" sz="5100" b="1" i="1" dirty="0"/>
          </a:p>
          <a:p>
            <a:pPr marL="457200" indent="-457200" eaLnBrk="1" hangingPunct="1">
              <a:buFontTx/>
              <a:buAutoNum type="arabicPeriod"/>
              <a:defRPr/>
            </a:pPr>
            <a:r>
              <a:rPr lang="cs-CZ" altLang="cs-CZ" sz="2200" dirty="0"/>
              <a:t>OS pracovníků hornictví, geologie a naftového průmyslu</a:t>
            </a:r>
          </a:p>
          <a:p>
            <a:pPr marL="457200" indent="-457200" eaLnBrk="1" hangingPunct="1">
              <a:buFontTx/>
              <a:buAutoNum type="arabicPeriod"/>
              <a:defRPr/>
            </a:pPr>
            <a:r>
              <a:rPr lang="cs-CZ" altLang="cs-CZ" sz="2200" dirty="0"/>
              <a:t>OS KOVO</a:t>
            </a:r>
          </a:p>
          <a:p>
            <a:pPr marL="457200" indent="-457200" eaLnBrk="1" hangingPunct="1">
              <a:buFontTx/>
              <a:buAutoNum type="arabicPeriod"/>
              <a:defRPr/>
            </a:pPr>
            <a:r>
              <a:rPr lang="cs-CZ" altLang="cs-CZ" sz="2200" dirty="0"/>
              <a:t>OS ECHO</a:t>
            </a:r>
          </a:p>
          <a:p>
            <a:pPr marL="457200" indent="-457200" eaLnBrk="1" hangingPunct="1">
              <a:buFontTx/>
              <a:buAutoNum type="arabicPeriod"/>
              <a:defRPr/>
            </a:pPr>
            <a:r>
              <a:rPr lang="cs-CZ" altLang="cs-CZ" sz="2200" dirty="0"/>
              <a:t>OS STAVBA ČR</a:t>
            </a:r>
          </a:p>
          <a:p>
            <a:pPr marL="457200" indent="-457200" eaLnBrk="1" hangingPunct="1">
              <a:buFontTx/>
              <a:buAutoNum type="arabicPeriod"/>
              <a:defRPr/>
            </a:pPr>
            <a:r>
              <a:rPr lang="cs-CZ" altLang="cs-CZ" sz="2200" dirty="0"/>
              <a:t>Vysokoškolský OS</a:t>
            </a:r>
          </a:p>
          <a:p>
            <a:pPr marL="457200" indent="-457200" eaLnBrk="1" hangingPunct="1">
              <a:buFontTx/>
              <a:buAutoNum type="arabicPeriod"/>
              <a:defRPr/>
            </a:pPr>
            <a:r>
              <a:rPr lang="cs-CZ" altLang="cs-CZ" sz="2200" dirty="0"/>
              <a:t>OS pracovníků dřevozpracujících odvětví, lesního a vodního hospodářství v ČR</a:t>
            </a:r>
          </a:p>
          <a:p>
            <a:pPr marL="457200" indent="-457200" eaLnBrk="1" hangingPunct="1">
              <a:buFontTx/>
              <a:buAutoNum type="arabicPeriod"/>
              <a:defRPr/>
            </a:pPr>
            <a:r>
              <a:rPr lang="cs-CZ" altLang="cs-CZ" sz="2200" dirty="0"/>
              <a:t>OS pracovníků textilního, oděvního a kožedělného průmyslu Čech a Moravy</a:t>
            </a:r>
          </a:p>
          <a:p>
            <a:pPr marL="457200" indent="-457200" eaLnBrk="1" hangingPunct="1">
              <a:buFontTx/>
              <a:buAutoNum type="arabicPeriod"/>
              <a:defRPr/>
            </a:pPr>
            <a:r>
              <a:rPr lang="cs-CZ" altLang="cs-CZ" sz="2200" dirty="0"/>
              <a:t>OS UNIOS</a:t>
            </a:r>
          </a:p>
          <a:p>
            <a:pPr marL="457200" indent="-457200" eaLnBrk="1" hangingPunct="1">
              <a:buFontTx/>
              <a:buAutoNum type="arabicPeriod"/>
              <a:defRPr/>
            </a:pPr>
            <a:r>
              <a:rPr lang="cs-CZ" altLang="cs-CZ" sz="2200" dirty="0"/>
              <a:t>Nezávislý OS pracovníků potravinářského průmyslu a příbuzných odvětví Čech a Moravy</a:t>
            </a:r>
          </a:p>
          <a:p>
            <a:pPr marL="457200" indent="-457200" eaLnBrk="1" hangingPunct="1">
              <a:buFontTx/>
              <a:buAutoNum type="arabicPeriod"/>
              <a:defRPr/>
            </a:pPr>
            <a:r>
              <a:rPr lang="cs-CZ" altLang="cs-CZ" sz="2200" dirty="0"/>
              <a:t>OS zaměstnanců poštovních, telekomunikačních a novinových služeb</a:t>
            </a:r>
          </a:p>
          <a:p>
            <a:pPr marL="457200" indent="-457200" eaLnBrk="1" hangingPunct="1">
              <a:buFontTx/>
              <a:buAutoNum type="arabicPeriod"/>
              <a:defRPr/>
            </a:pPr>
            <a:r>
              <a:rPr lang="cs-CZ" altLang="cs-CZ" sz="2200" dirty="0"/>
              <a:t>UNIE zaměstnanců obchodu, logistiky a služeb</a:t>
            </a:r>
          </a:p>
          <a:p>
            <a:pPr marL="457200" indent="-457200" eaLnBrk="1" hangingPunct="1">
              <a:buFontTx/>
              <a:buAutoNum type="arabicPeriod"/>
              <a:defRPr/>
            </a:pPr>
            <a:r>
              <a:rPr lang="cs-CZ" altLang="cs-CZ" sz="2200" dirty="0"/>
              <a:t>OS státních orgánů a organizací</a:t>
            </a:r>
          </a:p>
          <a:p>
            <a:pPr marL="457200" indent="-457200" eaLnBrk="1" hangingPunct="1">
              <a:buFontTx/>
              <a:buAutoNum type="arabicPeriod"/>
              <a:defRPr/>
            </a:pPr>
            <a:r>
              <a:rPr lang="cs-CZ" altLang="cs-CZ" sz="2200" dirty="0"/>
              <a:t>OS pracovníků peněžnictví a pojišťovnictví</a:t>
            </a:r>
          </a:p>
          <a:p>
            <a:pPr marL="457200" indent="-457200" eaLnBrk="1" hangingPunct="1">
              <a:buFontTx/>
              <a:buAutoNum type="arabicPeriod"/>
              <a:defRPr/>
            </a:pPr>
            <a:r>
              <a:rPr lang="cs-CZ" altLang="cs-CZ" sz="2200" dirty="0"/>
              <a:t>OS zdravotnictví a sociální péče ČR</a:t>
            </a:r>
          </a:p>
          <a:p>
            <a:pPr marL="457200" indent="-457200" eaLnBrk="1" hangingPunct="1">
              <a:buFontTx/>
              <a:buAutoNum type="arabicPeriod"/>
              <a:defRPr/>
            </a:pPr>
            <a:r>
              <a:rPr lang="cs-CZ" altLang="cs-CZ" sz="2200" dirty="0"/>
              <a:t>Českomoravský OS pracovníků školství</a:t>
            </a:r>
          </a:p>
          <a:p>
            <a:pPr marL="457200" indent="-457200">
              <a:buFontTx/>
              <a:buAutoNum type="arabicPeriod"/>
              <a:defRPr/>
            </a:pPr>
            <a:r>
              <a:rPr lang="cs-CZ" altLang="cs-CZ" sz="2400" dirty="0"/>
              <a:t>Českomoravský OS pohostinství, hotelů a cestovního ruchu</a:t>
            </a:r>
          </a:p>
          <a:p>
            <a:pPr marL="457200" indent="-457200" eaLnBrk="1" hangingPunct="1">
              <a:buFontTx/>
              <a:buAutoNum type="arabicPeriod"/>
              <a:defRPr/>
            </a:pPr>
            <a:endParaRPr lang="cs-CZ" altLang="cs-CZ" sz="2200" dirty="0"/>
          </a:p>
          <a:p>
            <a:pPr marL="457200" indent="-457200" eaLnBrk="1" hangingPunct="1">
              <a:buFontTx/>
              <a:buAutoNum type="arabicPeriod"/>
              <a:defRPr/>
            </a:pPr>
            <a:endParaRPr lang="cs-CZ" altLang="cs-CZ" sz="2200" dirty="0"/>
          </a:p>
          <a:p>
            <a:pPr marL="609600" indent="-609600" eaLnBrk="1" hangingPunct="1">
              <a:buFontTx/>
              <a:buAutoNum type="arabicPeriod"/>
              <a:defRPr/>
            </a:pPr>
            <a:endParaRPr lang="cs-CZ" altLang="cs-CZ" sz="1600" dirty="0">
              <a:solidFill>
                <a:schemeClr val="accent2"/>
              </a:solidFill>
              <a:effectLst>
                <a:outerShdw blurRad="38100" dist="38100" dir="2700000" algn="tl">
                  <a:srgbClr val="C0C0C0"/>
                </a:outerShdw>
              </a:effectLst>
            </a:endParaRPr>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478" y="662396"/>
            <a:ext cx="2495582" cy="192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s://scontent-frt3-1.xx.fbcdn.net/hphotos-xat1/v/t1.0-9/12108987_1173512609329743_8994265960326332332_n.jpg?oh=f10ba66de7b5d7926a76e83d14eed3fd&amp;oe=56AE04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425" y="4608967"/>
            <a:ext cx="3380222" cy="180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562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239184" y="291478"/>
            <a:ext cx="11952816" cy="6762466"/>
          </a:xfrm>
          <a:ln>
            <a:solidFill>
              <a:schemeClr val="accent1"/>
            </a:solidFill>
          </a:ln>
        </p:spPr>
        <p:txBody>
          <a:bodyPr>
            <a:normAutofit lnSpcReduction="10000"/>
          </a:bodyPr>
          <a:lstStyle/>
          <a:p>
            <a:pPr marL="609600" indent="-609600" algn="ctr" eaLnBrk="1" hangingPunct="1">
              <a:lnSpc>
                <a:spcPct val="110000"/>
              </a:lnSpc>
              <a:buFontTx/>
              <a:buNone/>
              <a:defRPr/>
            </a:pPr>
            <a:r>
              <a:rPr lang="cs-CZ" altLang="cs-CZ" b="1" i="1" dirty="0"/>
              <a:t>Odborové svazy sdružené v Č</a:t>
            </a:r>
            <a:r>
              <a:rPr lang="en-GB" altLang="cs-CZ" b="1" i="1" dirty="0"/>
              <a:t>MKOS </a:t>
            </a:r>
            <a:endParaRPr lang="cs-CZ" altLang="cs-CZ" b="1" i="1" dirty="0"/>
          </a:p>
          <a:p>
            <a:pPr marL="457200" indent="-457200" eaLnBrk="1" hangingPunct="1">
              <a:buFontTx/>
              <a:buAutoNum type="arabicPeriod" startAt="16"/>
              <a:defRPr/>
            </a:pPr>
            <a:r>
              <a:rPr lang="cs-CZ" altLang="cs-CZ" sz="2000" dirty="0"/>
              <a:t>Českomoravský OS civilních zaměstnanců armády</a:t>
            </a:r>
          </a:p>
          <a:p>
            <a:pPr marL="457200" indent="-457200" eaLnBrk="1" hangingPunct="1">
              <a:buFontTx/>
              <a:buAutoNum type="arabicPeriod" startAt="16"/>
              <a:defRPr/>
            </a:pPr>
            <a:r>
              <a:rPr lang="cs-CZ" altLang="cs-CZ" sz="2000" dirty="0"/>
              <a:t>ČROS hasičů</a:t>
            </a:r>
          </a:p>
          <a:p>
            <a:pPr marL="457200" indent="-457200" eaLnBrk="1" hangingPunct="1">
              <a:buFontTx/>
              <a:buAutoNum type="arabicPeriod" startAt="16"/>
              <a:defRPr/>
            </a:pPr>
            <a:r>
              <a:rPr lang="cs-CZ" altLang="cs-CZ" sz="2000" dirty="0"/>
              <a:t>OS dopravy</a:t>
            </a:r>
          </a:p>
          <a:p>
            <a:pPr marL="457200" indent="-457200" eaLnBrk="1" hangingPunct="1">
              <a:buFontTx/>
              <a:buAutoNum type="arabicPeriod" startAt="16"/>
              <a:defRPr/>
            </a:pPr>
            <a:r>
              <a:rPr lang="cs-CZ" altLang="cs-CZ" sz="2000" dirty="0"/>
              <a:t>OS pracovníků vědy a výzkumu</a:t>
            </a:r>
          </a:p>
          <a:p>
            <a:pPr marL="457200" indent="-457200" eaLnBrk="1" hangingPunct="1">
              <a:buFontTx/>
              <a:buAutoNum type="arabicPeriod" startAt="16"/>
              <a:defRPr/>
            </a:pPr>
            <a:r>
              <a:rPr lang="cs-CZ" altLang="cs-CZ" sz="2000" dirty="0"/>
              <a:t>OS pracovníků výrobních a účelových organizací kultury</a:t>
            </a:r>
          </a:p>
          <a:p>
            <a:pPr marL="457200" indent="-457200" eaLnBrk="1" hangingPunct="1">
              <a:buFontTx/>
              <a:buAutoNum type="arabicPeriod" startAt="16"/>
              <a:defRPr/>
            </a:pPr>
            <a:r>
              <a:rPr lang="cs-CZ" altLang="cs-CZ" sz="2000" dirty="0"/>
              <a:t>OS zaměstnanců letectví</a:t>
            </a:r>
          </a:p>
          <a:p>
            <a:pPr marL="457200" indent="-457200" eaLnBrk="1" hangingPunct="1">
              <a:buFontTx/>
              <a:buAutoNum type="arabicPeriod" startAt="16"/>
              <a:defRPr/>
            </a:pPr>
            <a:r>
              <a:rPr lang="cs-CZ" altLang="cs-CZ" sz="2000" dirty="0"/>
              <a:t>OS pracovníků kultury a ochrany přírody</a:t>
            </a:r>
          </a:p>
          <a:p>
            <a:pPr marL="457200" indent="-457200" eaLnBrk="1" hangingPunct="1">
              <a:buFontTx/>
              <a:buAutoNum type="arabicPeriod" startAt="16"/>
              <a:defRPr/>
            </a:pPr>
            <a:r>
              <a:rPr lang="cs-CZ" altLang="cs-CZ" sz="2000" dirty="0"/>
              <a:t>OS pracovníků kulturních zařízení</a:t>
            </a:r>
          </a:p>
          <a:p>
            <a:pPr marL="457200" indent="-457200" eaLnBrk="1" hangingPunct="1">
              <a:buFontTx/>
              <a:buAutoNum type="arabicPeriod" startAt="16"/>
              <a:defRPr/>
            </a:pPr>
            <a:r>
              <a:rPr lang="cs-CZ" altLang="cs-CZ" sz="2000" dirty="0"/>
              <a:t>Herecká asociace</a:t>
            </a:r>
          </a:p>
          <a:p>
            <a:pPr marL="457200" indent="-457200" eaLnBrk="1" hangingPunct="1">
              <a:buFontTx/>
              <a:buAutoNum type="arabicPeriod" startAt="16"/>
              <a:defRPr/>
            </a:pPr>
            <a:r>
              <a:rPr lang="cs-CZ" altLang="cs-CZ" sz="2000" dirty="0"/>
              <a:t>OS pracovníků knihoven</a:t>
            </a:r>
          </a:p>
          <a:p>
            <a:pPr marL="457200" indent="-457200" eaLnBrk="1" hangingPunct="1">
              <a:buFontTx/>
              <a:buAutoNum type="arabicPeriod" startAt="16"/>
              <a:defRPr/>
            </a:pPr>
            <a:r>
              <a:rPr lang="cs-CZ" altLang="cs-CZ" sz="2000" dirty="0"/>
              <a:t>UNIE odborový svaz profesionálních zpěváků ČR</a:t>
            </a:r>
          </a:p>
          <a:p>
            <a:pPr marL="457200" indent="-457200" eaLnBrk="1" hangingPunct="1">
              <a:buFontTx/>
              <a:buAutoNum type="arabicPeriod" startAt="16"/>
              <a:defRPr/>
            </a:pPr>
            <a:r>
              <a:rPr lang="cs-CZ" altLang="cs-CZ" sz="2000" dirty="0"/>
              <a:t>Unie - profesní a odborový svaz orchestrálních hudebníků ČR</a:t>
            </a:r>
          </a:p>
          <a:p>
            <a:pPr marL="457200" indent="-457200" eaLnBrk="1" hangingPunct="1">
              <a:buFontTx/>
              <a:buAutoNum type="arabicPeriod" startAt="16"/>
              <a:defRPr/>
            </a:pPr>
            <a:r>
              <a:rPr lang="cs-CZ" altLang="cs-CZ" sz="2000" dirty="0"/>
              <a:t>Severočeské sdružení odborových organizací důlního průmyslu</a:t>
            </a:r>
          </a:p>
          <a:p>
            <a:pPr marL="457200" indent="-457200" eaLnBrk="1" hangingPunct="1">
              <a:buFontTx/>
              <a:buAutoNum type="arabicPeriod" startAt="16"/>
              <a:defRPr/>
            </a:pPr>
            <a:r>
              <a:rPr lang="cs-CZ" altLang="cs-CZ" sz="2000" dirty="0"/>
              <a:t>Aliance drážního provozu</a:t>
            </a:r>
          </a:p>
          <a:p>
            <a:pPr marL="457200" indent="-457200" eaLnBrk="1" hangingPunct="1">
              <a:buFontTx/>
              <a:buAutoNum type="arabicPeriod" startAt="16"/>
              <a:defRPr/>
            </a:pPr>
            <a:r>
              <a:rPr lang="cs-CZ" altLang="cs-CZ" sz="2000" dirty="0"/>
              <a:t>OS Jednota tlumočníků a překladatelů</a:t>
            </a:r>
          </a:p>
          <a:p>
            <a:pPr marL="457200" indent="-457200" eaLnBrk="1" hangingPunct="1">
              <a:buFontTx/>
              <a:buAutoNum type="arabicPeriod" startAt="16"/>
              <a:defRPr/>
            </a:pPr>
            <a:r>
              <a:rPr lang="cs-CZ" altLang="cs-CZ" sz="2000" dirty="0"/>
              <a:t>OS Média</a:t>
            </a:r>
            <a:endParaRPr lang="en-GB" altLang="cs-CZ" sz="2000" dirty="0"/>
          </a:p>
        </p:txBody>
      </p:sp>
      <p:pic>
        <p:nvPicPr>
          <p:cNvPr id="4" name="obrázek 8" descr="H:\Info\GRAFIKA\LOGO ČMKOS\logo-cmk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119" y="6186489"/>
            <a:ext cx="7278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A4AC5809-491E-48F1-9B99-CD9230254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8856" y="532263"/>
            <a:ext cx="2549942" cy="3589361"/>
          </a:xfrm>
          <a:prstGeom prst="rect">
            <a:avLst/>
          </a:prstGeom>
          <a:ln>
            <a:solidFill>
              <a:schemeClr val="tx1"/>
            </a:solidFill>
          </a:ln>
        </p:spPr>
      </p:pic>
      <p:pic>
        <p:nvPicPr>
          <p:cNvPr id="6" name="Obrázek 5">
            <a:extLst>
              <a:ext uri="{FF2B5EF4-FFF2-40B4-BE49-F238E27FC236}">
                <a16:creationId xmlns:a16="http://schemas.microsoft.com/office/drawing/2014/main" id="{54F70FB0-5E04-40B3-B384-5DB46ACBF5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22406" y="4558352"/>
            <a:ext cx="3218883" cy="2145922"/>
          </a:xfrm>
          <a:prstGeom prst="rect">
            <a:avLst/>
          </a:prstGeom>
        </p:spPr>
      </p:pic>
      <p:pic>
        <p:nvPicPr>
          <p:cNvPr id="7" name="Obrázek 6">
            <a:extLst>
              <a:ext uri="{FF2B5EF4-FFF2-40B4-BE49-F238E27FC236}">
                <a16:creationId xmlns:a16="http://schemas.microsoft.com/office/drawing/2014/main" id="{E26EC82D-82E2-4981-BE6C-511D7749D5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64545" y="1786332"/>
            <a:ext cx="2063515" cy="1375677"/>
          </a:xfrm>
          <a:prstGeom prst="rect">
            <a:avLst/>
          </a:prstGeom>
        </p:spPr>
      </p:pic>
      <p:pic>
        <p:nvPicPr>
          <p:cNvPr id="8" name="Obrázek 7">
            <a:extLst>
              <a:ext uri="{FF2B5EF4-FFF2-40B4-BE49-F238E27FC236}">
                <a16:creationId xmlns:a16="http://schemas.microsoft.com/office/drawing/2014/main" id="{2472EC98-8C48-4A34-A510-5039BF11C7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8054" y="3006222"/>
            <a:ext cx="2548703" cy="1699135"/>
          </a:xfrm>
          <a:prstGeom prst="rect">
            <a:avLst/>
          </a:prstGeom>
        </p:spPr>
      </p:pic>
      <p:pic>
        <p:nvPicPr>
          <p:cNvPr id="9" name="Obrázek 8">
            <a:extLst>
              <a:ext uri="{FF2B5EF4-FFF2-40B4-BE49-F238E27FC236}">
                <a16:creationId xmlns:a16="http://schemas.microsoft.com/office/drawing/2014/main" id="{A77081B7-F982-4B3B-83B5-68E5FC79F9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77833" y="1577564"/>
            <a:ext cx="2018924" cy="1345949"/>
          </a:xfrm>
          <a:prstGeom prst="rect">
            <a:avLst/>
          </a:prstGeom>
        </p:spPr>
      </p:pic>
    </p:spTree>
    <p:extLst>
      <p:ext uri="{BB962C8B-B14F-4D97-AF65-F5344CB8AC3E}">
        <p14:creationId xmlns:p14="http://schemas.microsoft.com/office/powerpoint/2010/main" val="3227841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198783" y="99392"/>
            <a:ext cx="10210828" cy="1858618"/>
          </a:xfrm>
        </p:spPr>
        <p:txBody>
          <a:bodyPr>
            <a:normAutofit fontScale="90000"/>
          </a:bodyPr>
          <a:lstStyle/>
          <a:p>
            <a:r>
              <a:rPr lang="cs-CZ" altLang="cs-CZ" sz="3600" dirty="0"/>
              <a:t>Článek 8 </a:t>
            </a:r>
            <a:r>
              <a:rPr lang="cs-CZ" sz="3600" dirty="0"/>
              <a:t>Mezinárodního paktu o hospodářských, sociálních a kulturních právech OSN</a:t>
            </a:r>
            <a:br>
              <a:rPr lang="cs-CZ" dirty="0"/>
            </a:br>
            <a:r>
              <a:rPr lang="cs-CZ" sz="2700" b="0" i="1" dirty="0"/>
              <a:t>vyhlášen ve Sbírce zákonů pod č. 120/1976 Sb.</a:t>
            </a:r>
            <a:br>
              <a:rPr lang="cs-CZ" sz="2700" dirty="0"/>
            </a:br>
            <a:endParaRPr lang="cs-CZ" altLang="cs-CZ" sz="27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198783" y="1679713"/>
            <a:ext cx="11688417" cy="4949686"/>
          </a:xfrm>
        </p:spPr>
        <p:txBody>
          <a:bodyPr>
            <a:normAutofit fontScale="70000" lnSpcReduction="20000"/>
          </a:bodyPr>
          <a:lstStyle/>
          <a:p>
            <a:pPr marL="514350" indent="-514350">
              <a:buAutoNum type="arabicPeriod"/>
            </a:pPr>
            <a:r>
              <a:rPr lang="cs-CZ" dirty="0"/>
              <a:t>Státy, smluvní strany Paktu, se zavazují zajistit: </a:t>
            </a:r>
          </a:p>
          <a:p>
            <a:pPr marL="914400" lvl="1" indent="-457200">
              <a:lnSpc>
                <a:spcPct val="120000"/>
              </a:lnSpc>
              <a:buAutoNum type="alphaLcParenR"/>
            </a:pPr>
            <a:r>
              <a:rPr lang="cs-CZ" sz="2600" dirty="0">
                <a:solidFill>
                  <a:srgbClr val="FFC000"/>
                </a:solidFill>
              </a:rPr>
              <a:t>právo každého na zakládání odborových organizací a právo přistupovat do odborových organizací podle vlastního výběru</a:t>
            </a:r>
            <a:r>
              <a:rPr lang="cs-CZ" sz="2600" dirty="0"/>
              <a:t>, podléhající pouze stanovám příslušné odborové organizace, k uplatňování a ochraně svých hospodářských a sociálních zájmů. Výkon tohoto práva nesmí být omezen žádnými omezeními kromě těch, která jsou stanovena zákonem a která jsou nezbytná v demokratické společnosti, v zájmu národní bezpečnosti nebo veřejného pořádku, nebo k ochraně práv a svobod druhých; </a:t>
            </a:r>
          </a:p>
          <a:p>
            <a:pPr marL="914400" lvl="1" indent="-457200">
              <a:lnSpc>
                <a:spcPct val="120000"/>
              </a:lnSpc>
              <a:buAutoNum type="alphaLcParenR"/>
            </a:pPr>
            <a:r>
              <a:rPr lang="cs-CZ" sz="2600" dirty="0"/>
              <a:t>právo odborových organizací na </a:t>
            </a:r>
            <a:r>
              <a:rPr lang="cs-CZ" sz="2600" dirty="0">
                <a:solidFill>
                  <a:srgbClr val="FFC000"/>
                </a:solidFill>
              </a:rPr>
              <a:t>zakládání národních federací nebo konfederací </a:t>
            </a:r>
            <a:r>
              <a:rPr lang="cs-CZ" sz="2600" dirty="0"/>
              <a:t>a jejich právo </a:t>
            </a:r>
            <a:r>
              <a:rPr lang="cs-CZ" sz="2600" dirty="0">
                <a:solidFill>
                  <a:srgbClr val="FFC000"/>
                </a:solidFill>
              </a:rPr>
              <a:t>vytvářet mezinárodní odborové organizac</a:t>
            </a:r>
            <a:r>
              <a:rPr lang="cs-CZ" sz="2600" dirty="0"/>
              <a:t>e nebo se k nim připojit; </a:t>
            </a:r>
          </a:p>
          <a:p>
            <a:pPr marL="914400" lvl="1" indent="-457200">
              <a:lnSpc>
                <a:spcPct val="120000"/>
              </a:lnSpc>
              <a:buAutoNum type="alphaLcParenR"/>
            </a:pPr>
            <a:r>
              <a:rPr lang="cs-CZ" sz="2600" dirty="0">
                <a:solidFill>
                  <a:srgbClr val="FFC000"/>
                </a:solidFill>
              </a:rPr>
              <a:t>právo odborových organizací na svobodnou činnost, nepodléhající žádným omezením kromě těch, která jsou stanovena zákonem </a:t>
            </a:r>
            <a:r>
              <a:rPr lang="cs-CZ" sz="2600" dirty="0"/>
              <a:t>a která jsou nezbytná v demokratické společnosti v zájmu národní bezpečnosti nebo veřejného pořádku nebo k ochraně práv a svobod druhých; </a:t>
            </a:r>
          </a:p>
          <a:p>
            <a:pPr marL="914400" lvl="1" indent="-457200">
              <a:lnSpc>
                <a:spcPct val="120000"/>
              </a:lnSpc>
              <a:buAutoNum type="alphaLcParenR"/>
            </a:pPr>
            <a:r>
              <a:rPr lang="cs-CZ" sz="2600" dirty="0">
                <a:solidFill>
                  <a:srgbClr val="FFC000"/>
                </a:solidFill>
              </a:rPr>
              <a:t>právo na stávku </a:t>
            </a:r>
            <a:r>
              <a:rPr lang="cs-CZ" sz="2600" dirty="0"/>
              <a:t>za předpokladu, že je vykonáváno v souladu se zákony příslušné země. </a:t>
            </a:r>
          </a:p>
          <a:p>
            <a:pPr marL="514350" indent="-514350">
              <a:lnSpc>
                <a:spcPct val="120000"/>
              </a:lnSpc>
              <a:spcBef>
                <a:spcPts val="600"/>
              </a:spcBef>
              <a:buAutoNum type="arabicPeriod"/>
            </a:pPr>
            <a:r>
              <a:rPr lang="cs-CZ" sz="2100" dirty="0"/>
              <a:t>Tento článek nebrání uložit zákonná omezení výkonu těchto práv pro příslušníky ozbrojených sil nebo policie nebo správních orgánů státu. </a:t>
            </a:r>
          </a:p>
          <a:p>
            <a:pPr marL="514350" indent="-514350">
              <a:lnSpc>
                <a:spcPct val="120000"/>
              </a:lnSpc>
              <a:spcBef>
                <a:spcPts val="600"/>
              </a:spcBef>
              <a:buAutoNum type="arabicPeriod"/>
            </a:pPr>
            <a:r>
              <a:rPr lang="cs-CZ" sz="2100" dirty="0"/>
              <a:t>Nic v tomto článku neopravňuje smluvní strany Úmluvy Mezinárodní organizace práce z roku 1948 o svobodě sdružování a ochraně práva organizovat se, aby přijaly zákonodárná opatření, jež prejudikovala záruky stanovené v této Úmluvě, nebo aplikovaly právo takovým způsobem, jenž by tyto záruky prejudikoval.</a:t>
            </a:r>
          </a:p>
        </p:txBody>
      </p:sp>
    </p:spTree>
    <p:extLst>
      <p:ext uri="{BB962C8B-B14F-4D97-AF65-F5344CB8AC3E}">
        <p14:creationId xmlns:p14="http://schemas.microsoft.com/office/powerpoint/2010/main" val="1551349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198783" y="526774"/>
            <a:ext cx="10210828" cy="1600200"/>
          </a:xfrm>
        </p:spPr>
        <p:txBody>
          <a:bodyPr>
            <a:normAutofit fontScale="90000"/>
          </a:bodyPr>
          <a:lstStyle/>
          <a:p>
            <a:r>
              <a:rPr lang="cs-CZ" sz="3600" dirty="0"/>
              <a:t>(Evropská) Úmluva o ochraně lidských práv             a základních svobod</a:t>
            </a:r>
            <a:r>
              <a:rPr lang="cs-CZ" sz="3600" b="0" i="1" dirty="0"/>
              <a:t> (č. 209/1992 Sb.)</a:t>
            </a:r>
            <a:br>
              <a:rPr lang="cs-CZ" sz="3600" dirty="0"/>
            </a:br>
            <a:br>
              <a:rPr lang="cs-CZ" sz="2700" dirty="0"/>
            </a:br>
            <a:endParaRPr lang="cs-CZ" altLang="cs-CZ" sz="27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198783" y="1679712"/>
            <a:ext cx="11794434" cy="5088835"/>
          </a:xfrm>
        </p:spPr>
        <p:txBody>
          <a:bodyPr>
            <a:normAutofit/>
          </a:bodyPr>
          <a:lstStyle/>
          <a:p>
            <a:pPr marL="0" indent="0">
              <a:buNone/>
            </a:pPr>
            <a:r>
              <a:rPr lang="cs-CZ" dirty="0"/>
              <a:t>Článek 11 - Svoboda shromažďování a sdružování</a:t>
            </a:r>
          </a:p>
          <a:p>
            <a:pPr marL="457200" indent="-457200">
              <a:lnSpc>
                <a:spcPct val="100000"/>
              </a:lnSpc>
              <a:buAutoNum type="arabicPeriod"/>
            </a:pPr>
            <a:r>
              <a:rPr lang="cs-CZ" dirty="0"/>
              <a:t>Každý má </a:t>
            </a:r>
            <a:r>
              <a:rPr lang="cs-CZ" dirty="0">
                <a:solidFill>
                  <a:srgbClr val="FFC000"/>
                </a:solidFill>
              </a:rPr>
              <a:t>právo na svobodu pokojného shromažďování </a:t>
            </a:r>
            <a:r>
              <a:rPr lang="cs-CZ" dirty="0"/>
              <a:t>a </a:t>
            </a:r>
            <a:r>
              <a:rPr lang="cs-CZ" dirty="0">
                <a:solidFill>
                  <a:srgbClr val="FFC000"/>
                </a:solidFill>
              </a:rPr>
              <a:t>na svobodu sdružovat se s jinými</a:t>
            </a:r>
            <a:r>
              <a:rPr lang="cs-CZ" dirty="0"/>
              <a:t>, včetně </a:t>
            </a:r>
            <a:r>
              <a:rPr lang="cs-CZ" dirty="0">
                <a:solidFill>
                  <a:srgbClr val="FFC000"/>
                </a:solidFill>
              </a:rPr>
              <a:t>práva zakládat na obranu svých zájmů odbory nebo vstupovat do nich</a:t>
            </a:r>
            <a:r>
              <a:rPr lang="cs-CZ" dirty="0"/>
              <a:t>.</a:t>
            </a:r>
          </a:p>
          <a:p>
            <a:pPr marL="457200" indent="-457200">
              <a:lnSpc>
                <a:spcPct val="100000"/>
              </a:lnSpc>
              <a:buAutoNum type="arabicPeriod"/>
            </a:pPr>
            <a:r>
              <a:rPr lang="cs-CZ" dirty="0"/>
              <a:t>Na výkon těchto práv nemohou být uvalena žádná </a:t>
            </a:r>
            <a:r>
              <a:rPr lang="cs-CZ" dirty="0">
                <a:solidFill>
                  <a:srgbClr val="FFC000"/>
                </a:solidFill>
              </a:rPr>
              <a:t>omezení</a:t>
            </a:r>
            <a:r>
              <a:rPr lang="cs-CZ" dirty="0"/>
              <a:t> kromě těch, </a:t>
            </a:r>
            <a:r>
              <a:rPr lang="cs-CZ" dirty="0">
                <a:solidFill>
                  <a:srgbClr val="FFC000"/>
                </a:solidFill>
              </a:rPr>
              <a:t>která stanoví zákon a jsou nezbytná v demokratické společnosti </a:t>
            </a:r>
            <a:r>
              <a:rPr lang="cs-CZ" dirty="0"/>
              <a:t>v zájmu národní bezpečnosti, veřejné bezpečnosti, předcházení nepokojům a zločinnosti, ochrany zdraví nebo morálky nebo ochrany práv a svobod jiných. Tento článek nebrání uvalení zákonných omezení na výkon těchto práv příslušníky ozbrojených sil, policie a státní správy.</a:t>
            </a:r>
          </a:p>
          <a:p>
            <a:pPr marL="0" indent="0">
              <a:buNone/>
            </a:pPr>
            <a:endParaRPr lang="cs-CZ" sz="2100" dirty="0"/>
          </a:p>
        </p:txBody>
      </p:sp>
    </p:spTree>
    <p:extLst>
      <p:ext uri="{BB962C8B-B14F-4D97-AF65-F5344CB8AC3E}">
        <p14:creationId xmlns:p14="http://schemas.microsoft.com/office/powerpoint/2010/main" val="3649715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198783" y="526774"/>
            <a:ext cx="10210828" cy="1600200"/>
          </a:xfrm>
        </p:spPr>
        <p:txBody>
          <a:bodyPr>
            <a:normAutofit fontScale="90000"/>
          </a:bodyPr>
          <a:lstStyle/>
          <a:p>
            <a:r>
              <a:rPr lang="cs-CZ" sz="3600" dirty="0"/>
              <a:t>Evropská sociální charta </a:t>
            </a:r>
            <a:r>
              <a:rPr lang="cs-CZ" sz="3600" b="0" i="1" dirty="0"/>
              <a:t>(č. 14/2000 Sb. m. s.) </a:t>
            </a:r>
            <a:r>
              <a:rPr lang="cs-CZ" sz="3600" dirty="0"/>
              <a:t>a </a:t>
            </a:r>
            <a:r>
              <a:rPr lang="cs-CZ" sz="3600" dirty="0">
                <a:solidFill>
                  <a:schemeClr val="accent2">
                    <a:lumMod val="40000"/>
                    <a:lumOff val="60000"/>
                  </a:schemeClr>
                </a:solidFill>
              </a:rPr>
              <a:t>revidovaná Evropská sociální charta</a:t>
            </a:r>
            <a:br>
              <a:rPr lang="cs-CZ" sz="3600" dirty="0"/>
            </a:br>
            <a:br>
              <a:rPr lang="cs-CZ" sz="2700" dirty="0"/>
            </a:br>
            <a:endParaRPr lang="cs-CZ" altLang="cs-CZ" sz="27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198783" y="1679712"/>
            <a:ext cx="11794434" cy="5088835"/>
          </a:xfrm>
        </p:spPr>
        <p:txBody>
          <a:bodyPr>
            <a:normAutofit/>
          </a:bodyPr>
          <a:lstStyle/>
          <a:p>
            <a:pPr marL="0" indent="0">
              <a:buNone/>
            </a:pPr>
            <a:r>
              <a:rPr lang="cs-CZ" dirty="0"/>
              <a:t>ČÁST I: </a:t>
            </a:r>
          </a:p>
          <a:p>
            <a:pPr marL="0" indent="0">
              <a:lnSpc>
                <a:spcPct val="100000"/>
              </a:lnSpc>
              <a:buNone/>
            </a:pPr>
            <a:r>
              <a:rPr lang="cs-CZ" dirty="0"/>
              <a:t>Smluvní strany uznávají za cíl své politiky, o který budou usilovat </a:t>
            </a:r>
            <a:r>
              <a:rPr lang="cs-CZ" i="1" dirty="0">
                <a:solidFill>
                  <a:schemeClr val="accent2">
                    <a:lumMod val="40000"/>
                    <a:lumOff val="60000"/>
                  </a:schemeClr>
                </a:solidFill>
              </a:rPr>
              <a:t>(kterou budou provádět) </a:t>
            </a:r>
            <a:r>
              <a:rPr lang="cs-CZ" dirty="0"/>
              <a:t>pomocí všech vhodných prostředků, jak na národní, tak na mezinárodní úrovni, dosažení podmínek, za kterých budou účinně naplňována následující práva a principy:</a:t>
            </a:r>
          </a:p>
          <a:p>
            <a:pPr marL="0" indent="0">
              <a:lnSpc>
                <a:spcPct val="100000"/>
              </a:lnSpc>
              <a:buNone/>
            </a:pPr>
            <a:endParaRPr lang="cs-CZ" sz="400" dirty="0"/>
          </a:p>
          <a:p>
            <a:pPr marL="363538" indent="-363538">
              <a:lnSpc>
                <a:spcPct val="100000"/>
              </a:lnSpc>
              <a:buNone/>
            </a:pPr>
            <a:r>
              <a:rPr lang="cs-CZ" dirty="0"/>
              <a:t>5. </a:t>
            </a:r>
            <a:r>
              <a:rPr lang="cs-CZ" dirty="0">
                <a:solidFill>
                  <a:srgbClr val="FFC000"/>
                </a:solidFill>
              </a:rPr>
              <a:t>Všichni pracovníci a zaměstnavatelé mají právo na svobodu   sdružování </a:t>
            </a:r>
            <a:r>
              <a:rPr lang="cs-CZ" dirty="0"/>
              <a:t>v národních a mezinárodních organizacích k ochraně svých </a:t>
            </a:r>
            <a:r>
              <a:rPr lang="cs-CZ" i="1" dirty="0">
                <a:solidFill>
                  <a:schemeClr val="accent2">
                    <a:lumMod val="40000"/>
                    <a:lumOff val="60000"/>
                  </a:schemeClr>
                </a:solidFill>
              </a:rPr>
              <a:t>(jejich) </a:t>
            </a:r>
            <a:r>
              <a:rPr lang="cs-CZ" dirty="0"/>
              <a:t>hospodářských a sociálních zájmů.</a:t>
            </a:r>
          </a:p>
          <a:p>
            <a:pPr marL="363538" indent="-363538">
              <a:lnSpc>
                <a:spcPct val="100000"/>
              </a:lnSpc>
              <a:buNone/>
            </a:pPr>
            <a:endParaRPr lang="cs-CZ" sz="400" dirty="0"/>
          </a:p>
          <a:p>
            <a:pPr marL="0" indent="0">
              <a:lnSpc>
                <a:spcPct val="100000"/>
              </a:lnSpc>
              <a:buNone/>
            </a:pPr>
            <a:r>
              <a:rPr lang="cs-CZ" dirty="0"/>
              <a:t>6. </a:t>
            </a:r>
            <a:r>
              <a:rPr lang="cs-CZ" dirty="0">
                <a:solidFill>
                  <a:srgbClr val="FFC000"/>
                </a:solidFill>
              </a:rPr>
              <a:t>Všichni pracovníci a zaměstnavatelé mají právo kolektivně vyjednávat</a:t>
            </a:r>
            <a:r>
              <a:rPr lang="cs-CZ" dirty="0"/>
              <a:t>.</a:t>
            </a:r>
          </a:p>
        </p:txBody>
      </p:sp>
    </p:spTree>
    <p:extLst>
      <p:ext uri="{BB962C8B-B14F-4D97-AF65-F5344CB8AC3E}">
        <p14:creationId xmlns:p14="http://schemas.microsoft.com/office/powerpoint/2010/main" val="15717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198783" y="526774"/>
            <a:ext cx="10210828" cy="1600200"/>
          </a:xfrm>
        </p:spPr>
        <p:txBody>
          <a:bodyPr>
            <a:normAutofit fontScale="90000"/>
          </a:bodyPr>
          <a:lstStyle/>
          <a:p>
            <a:r>
              <a:rPr lang="cs-CZ" sz="3600" dirty="0"/>
              <a:t>Evropská sociální charta </a:t>
            </a:r>
            <a:r>
              <a:rPr lang="cs-CZ" sz="3600" b="0" i="1" dirty="0"/>
              <a:t>(č. 14/2000 Sb. m. s.) </a:t>
            </a:r>
            <a:r>
              <a:rPr lang="cs-CZ" sz="3600" dirty="0"/>
              <a:t>a </a:t>
            </a:r>
            <a:r>
              <a:rPr lang="cs-CZ" sz="3600" dirty="0">
                <a:solidFill>
                  <a:schemeClr val="accent2">
                    <a:lumMod val="40000"/>
                    <a:lumOff val="60000"/>
                  </a:schemeClr>
                </a:solidFill>
              </a:rPr>
              <a:t>revidovaná Evropská sociální charta</a:t>
            </a:r>
            <a:br>
              <a:rPr lang="cs-CZ" sz="3600" dirty="0"/>
            </a:br>
            <a:br>
              <a:rPr lang="cs-CZ" sz="2700" dirty="0"/>
            </a:br>
            <a:endParaRPr lang="cs-CZ" altLang="cs-CZ" sz="27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280555" y="1679712"/>
            <a:ext cx="11440390" cy="5088835"/>
          </a:xfrm>
        </p:spPr>
        <p:txBody>
          <a:bodyPr>
            <a:normAutofit fontScale="92500" lnSpcReduction="10000"/>
          </a:bodyPr>
          <a:lstStyle/>
          <a:p>
            <a:pPr marL="0" indent="0">
              <a:buNone/>
            </a:pPr>
            <a:r>
              <a:rPr lang="cs-CZ" dirty="0"/>
              <a:t>ČÁST II:  Smluvní strany se zavazují za podmínek stanovených                    v části III, že se budou považovat zavázané závazky stanovenými                 v následujících článcích a odstavcích.</a:t>
            </a:r>
          </a:p>
          <a:p>
            <a:pPr marL="363538" indent="-363538">
              <a:lnSpc>
                <a:spcPct val="100000"/>
              </a:lnSpc>
              <a:buNone/>
            </a:pPr>
            <a:r>
              <a:rPr lang="cs-CZ" sz="3000" b="1" dirty="0"/>
              <a:t>Čl. 5 Právo organizovat se</a:t>
            </a:r>
          </a:p>
          <a:p>
            <a:pPr marL="363538" indent="0">
              <a:lnSpc>
                <a:spcPct val="100000"/>
              </a:lnSpc>
              <a:buNone/>
            </a:pPr>
            <a:r>
              <a:rPr lang="cs-CZ" sz="2600" dirty="0"/>
              <a:t>S cílem </a:t>
            </a:r>
            <a:r>
              <a:rPr lang="cs-CZ" sz="2600" dirty="0">
                <a:solidFill>
                  <a:srgbClr val="FFC000"/>
                </a:solidFill>
              </a:rPr>
              <a:t>zajistit nebo podpořit svobodu pracovníků a zaměstnavatelů vytvářet místní, národní nebo mezinárodní organizace k ochraně jejich hospodářských a sociálních zájmů nebo svobodu připojit se k takovým organizacím </a:t>
            </a:r>
            <a:r>
              <a:rPr lang="cs-CZ" sz="2600" dirty="0"/>
              <a:t>se smluvní strany zavazují, že vnitrostátní právní předpisy nebudou takové nebo nebudou aplikovány tak, aby bránily této svobodě. Rozsah, v jakém se budou záruky stanovené v tomto článku vztahovat na policii, bude stanoven vnitrostátními zákony nebo nařízeními. Princip aplikace těchto záruk na členy ozbrojených sil a rozsah, v jakém se budou vztahovat na osoby v této kategorii, bude rovněž stanoven vnitrostátními zákony nebo nařízeními.</a:t>
            </a:r>
          </a:p>
        </p:txBody>
      </p:sp>
    </p:spTree>
    <p:extLst>
      <p:ext uri="{BB962C8B-B14F-4D97-AF65-F5344CB8AC3E}">
        <p14:creationId xmlns:p14="http://schemas.microsoft.com/office/powerpoint/2010/main" val="104466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C11069-F3D0-46F0-A78B-1EE19F26C4C1}"/>
              </a:ext>
            </a:extLst>
          </p:cNvPr>
          <p:cNvSpPr>
            <a:spLocks noGrp="1"/>
          </p:cNvSpPr>
          <p:nvPr>
            <p:ph type="title"/>
          </p:nvPr>
        </p:nvSpPr>
        <p:spPr>
          <a:xfrm>
            <a:off x="198783" y="526774"/>
            <a:ext cx="10210828" cy="1600200"/>
          </a:xfrm>
        </p:spPr>
        <p:txBody>
          <a:bodyPr>
            <a:normAutofit fontScale="90000"/>
          </a:bodyPr>
          <a:lstStyle/>
          <a:p>
            <a:r>
              <a:rPr lang="cs-CZ" sz="3600" dirty="0"/>
              <a:t>Evropská sociální charta </a:t>
            </a:r>
            <a:r>
              <a:rPr lang="cs-CZ" sz="3600" b="0" i="1" dirty="0"/>
              <a:t>(č. 14/2000 Sb. m. s.) </a:t>
            </a:r>
            <a:r>
              <a:rPr lang="cs-CZ" sz="3600" dirty="0"/>
              <a:t>a </a:t>
            </a:r>
            <a:r>
              <a:rPr lang="cs-CZ" sz="3600" dirty="0">
                <a:solidFill>
                  <a:schemeClr val="accent2">
                    <a:lumMod val="40000"/>
                    <a:lumOff val="60000"/>
                  </a:schemeClr>
                </a:solidFill>
              </a:rPr>
              <a:t>revidovaná Evropská sociální charta</a:t>
            </a:r>
            <a:br>
              <a:rPr lang="cs-CZ" sz="3600" dirty="0"/>
            </a:br>
            <a:br>
              <a:rPr lang="cs-CZ" sz="2700" dirty="0"/>
            </a:br>
            <a:endParaRPr lang="cs-CZ" altLang="cs-CZ" sz="2700" dirty="0">
              <a:solidFill>
                <a:srgbClr val="FFFFFF"/>
              </a:solidFill>
            </a:endParaRPr>
          </a:p>
        </p:txBody>
      </p:sp>
      <p:sp>
        <p:nvSpPr>
          <p:cNvPr id="3" name="Zástupný obsah 2">
            <a:extLst>
              <a:ext uri="{FF2B5EF4-FFF2-40B4-BE49-F238E27FC236}">
                <a16:creationId xmlns:a16="http://schemas.microsoft.com/office/drawing/2014/main" id="{94D46E18-C503-4B9B-A631-A63F3049D981}"/>
              </a:ext>
            </a:extLst>
          </p:cNvPr>
          <p:cNvSpPr>
            <a:spLocks noGrp="1"/>
          </p:cNvSpPr>
          <p:nvPr>
            <p:ph idx="1"/>
          </p:nvPr>
        </p:nvSpPr>
        <p:spPr>
          <a:xfrm>
            <a:off x="280555" y="1679712"/>
            <a:ext cx="11440390" cy="5088835"/>
          </a:xfrm>
        </p:spPr>
        <p:txBody>
          <a:bodyPr>
            <a:normAutofit fontScale="92500" lnSpcReduction="20000"/>
          </a:bodyPr>
          <a:lstStyle/>
          <a:p>
            <a:pPr marL="363538" indent="-363538">
              <a:lnSpc>
                <a:spcPct val="100000"/>
              </a:lnSpc>
              <a:buNone/>
            </a:pPr>
            <a:r>
              <a:rPr lang="cs-CZ" sz="3000" b="1" dirty="0"/>
              <a:t>Čl. 6 Právo kolektivně vyjednávat</a:t>
            </a:r>
          </a:p>
          <a:p>
            <a:pPr marL="0" indent="0">
              <a:buNone/>
            </a:pPr>
            <a:r>
              <a:rPr lang="cs-CZ" dirty="0"/>
              <a:t>S cílem zajistit účinný výkon práva kolektivně vyjednávat se smluvní strany zavazují:</a:t>
            </a:r>
          </a:p>
          <a:p>
            <a:pPr marL="514350" indent="-514350">
              <a:buAutoNum type="arabicPeriod"/>
            </a:pPr>
            <a:r>
              <a:rPr lang="cs-CZ" dirty="0">
                <a:solidFill>
                  <a:srgbClr val="FFC000"/>
                </a:solidFill>
              </a:rPr>
              <a:t>podporovat společné konzultace </a:t>
            </a:r>
            <a:r>
              <a:rPr lang="cs-CZ" dirty="0"/>
              <a:t>mezi pracovníky a zaměstnavateli,</a:t>
            </a:r>
          </a:p>
          <a:p>
            <a:pPr marL="514350" indent="-514350">
              <a:buAutoNum type="arabicPeriod"/>
            </a:pPr>
            <a:r>
              <a:rPr lang="cs-CZ" dirty="0">
                <a:solidFill>
                  <a:srgbClr val="FFC000"/>
                </a:solidFill>
              </a:rPr>
              <a:t>podporovat</a:t>
            </a:r>
            <a:r>
              <a:rPr lang="cs-CZ" dirty="0"/>
              <a:t> tam, kde je to potřebné a vhodné, </a:t>
            </a:r>
            <a:r>
              <a:rPr lang="cs-CZ" dirty="0">
                <a:solidFill>
                  <a:srgbClr val="FFC000"/>
                </a:solidFill>
              </a:rPr>
              <a:t>mechanismy pro dobrovolné vyjednávání</a:t>
            </a:r>
            <a:r>
              <a:rPr lang="cs-CZ" dirty="0"/>
              <a:t> mezi zaměstnavateli nebo organizacemi zaměstnavatelů a organizacemi pracovníků </a:t>
            </a:r>
            <a:r>
              <a:rPr lang="cs-CZ" dirty="0">
                <a:solidFill>
                  <a:srgbClr val="FFC000"/>
                </a:solidFill>
              </a:rPr>
              <a:t>za účelem stanovení podmínek zaměstnání kolektivními smlouvami</a:t>
            </a:r>
            <a:r>
              <a:rPr lang="cs-CZ" dirty="0"/>
              <a:t>,</a:t>
            </a:r>
          </a:p>
          <a:p>
            <a:pPr marL="514350" indent="-514350">
              <a:buAutoNum type="arabicPeriod"/>
            </a:pPr>
            <a:r>
              <a:rPr lang="cs-CZ" dirty="0">
                <a:solidFill>
                  <a:srgbClr val="FFC000"/>
                </a:solidFill>
              </a:rPr>
              <a:t>podporovat</a:t>
            </a:r>
            <a:r>
              <a:rPr lang="cs-CZ" dirty="0"/>
              <a:t> vytvoření a využívání vhodných </a:t>
            </a:r>
            <a:r>
              <a:rPr lang="cs-CZ" dirty="0">
                <a:solidFill>
                  <a:srgbClr val="FFC000"/>
                </a:solidFill>
              </a:rPr>
              <a:t>mechanismů</a:t>
            </a:r>
            <a:r>
              <a:rPr lang="cs-CZ" dirty="0"/>
              <a:t> pro smírčí a dobrovolné rozhodčí řízení </a:t>
            </a:r>
            <a:r>
              <a:rPr lang="cs-CZ" dirty="0">
                <a:solidFill>
                  <a:srgbClr val="FFC000"/>
                </a:solidFill>
              </a:rPr>
              <a:t>pro urovnání pracovních sporů,</a:t>
            </a:r>
          </a:p>
          <a:p>
            <a:pPr marL="0" indent="446088">
              <a:buNone/>
            </a:pPr>
            <a:r>
              <a:rPr lang="cs-CZ" dirty="0"/>
              <a:t>a uznat:</a:t>
            </a:r>
          </a:p>
          <a:p>
            <a:pPr marL="539750" indent="-539750">
              <a:buNone/>
            </a:pPr>
            <a:r>
              <a:rPr lang="cs-CZ" dirty="0"/>
              <a:t>4</a:t>
            </a:r>
            <a:r>
              <a:rPr lang="cs-CZ" dirty="0">
                <a:solidFill>
                  <a:srgbClr val="FFC000"/>
                </a:solidFill>
              </a:rPr>
              <a:t>.   právo pracovníků a zaměstnavatelů na kolektivní akci </a:t>
            </a:r>
            <a:r>
              <a:rPr lang="cs-CZ" dirty="0"/>
              <a:t>v případě konfliktu zájmů,</a:t>
            </a:r>
            <a:r>
              <a:rPr lang="cs-CZ" dirty="0">
                <a:solidFill>
                  <a:srgbClr val="FFC000"/>
                </a:solidFill>
              </a:rPr>
              <a:t> včetně práva na stávku</a:t>
            </a:r>
            <a:r>
              <a:rPr lang="cs-CZ" dirty="0"/>
              <a:t>, s výhradou závazků vyplývajících z platné kolektivní smlouvy, kterou před tím uzavřeli.</a:t>
            </a:r>
            <a:endParaRPr lang="cs-CZ" sz="2600" dirty="0"/>
          </a:p>
        </p:txBody>
      </p:sp>
    </p:spTree>
    <p:extLst>
      <p:ext uri="{BB962C8B-B14F-4D97-AF65-F5344CB8AC3E}">
        <p14:creationId xmlns:p14="http://schemas.microsoft.com/office/powerpoint/2010/main" val="1832873544"/>
      </p:ext>
    </p:extLst>
  </p:cSld>
  <p:clrMapOvr>
    <a:masterClrMapping/>
  </p:clrMapOvr>
</p:sld>
</file>

<file path=ppt/theme/theme1.xml><?xml version="1.0" encoding="utf-8"?>
<a:theme xmlns:a="http://schemas.openxmlformats.org/drawingml/2006/main" name="Vlnk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6557C911EE05E4BA9F79AB7BE8F2162" ma:contentTypeVersion="11" ma:contentTypeDescription="Vytvoří nový dokument" ma:contentTypeScope="" ma:versionID="26191a08558ba78c1a043d5a5ab507f6">
  <xsd:schema xmlns:xsd="http://www.w3.org/2001/XMLSchema" xmlns:xs="http://www.w3.org/2001/XMLSchema" xmlns:p="http://schemas.microsoft.com/office/2006/metadata/properties" xmlns:ns3="bffc6114-51a4-4351-95b0-056a83edb45f" xmlns:ns4="192b449c-69a6-40eb-8bbc-3daf30871609" targetNamespace="http://schemas.microsoft.com/office/2006/metadata/properties" ma:root="true" ma:fieldsID="24c024f8eaae3af68e41ea1492e865a9" ns3:_="" ns4:_="">
    <xsd:import namespace="bffc6114-51a4-4351-95b0-056a83edb45f"/>
    <xsd:import namespace="192b449c-69a6-40eb-8bbc-3daf3087160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fc6114-51a4-4351-95b0-056a83edb4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2b449c-69a6-40eb-8bbc-3daf30871609"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33325D-9B86-489C-A77D-E702371112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fc6114-51a4-4351-95b0-056a83edb45f"/>
    <ds:schemaRef ds:uri="192b449c-69a6-40eb-8bbc-3daf308716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86E7AD-8787-496F-AF41-28F06ADA0BA9}">
  <ds:schemaRefs>
    <ds:schemaRef ds:uri="http://schemas.microsoft.com/sharepoint/v3/contenttype/forms"/>
  </ds:schemaRefs>
</ds:datastoreItem>
</file>

<file path=customXml/itemProps3.xml><?xml version="1.0" encoding="utf-8"?>
<ds:datastoreItem xmlns:ds="http://schemas.openxmlformats.org/officeDocument/2006/customXml" ds:itemID="{F2978A97-94BE-4240-A8D7-C44305A992F9}">
  <ds:schemaRefs>
    <ds:schemaRef ds:uri="http://purl.org/dc/elements/1.1/"/>
    <ds:schemaRef ds:uri="http://schemas.microsoft.com/office/2006/metadata/properties"/>
    <ds:schemaRef ds:uri="bffc6114-51a4-4351-95b0-056a83edb45f"/>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192b449c-69a6-40eb-8bbc-3daf3087160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5240</TotalTime>
  <Words>6058</Words>
  <Application>Microsoft Office PowerPoint</Application>
  <PresentationFormat>Širokoúhlá obrazovka</PresentationFormat>
  <Paragraphs>389</Paragraphs>
  <Slides>44</Slides>
  <Notes>26</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44</vt:i4>
      </vt:variant>
    </vt:vector>
  </HeadingPairs>
  <TitlesOfParts>
    <vt:vector size="51" baseType="lpstr">
      <vt:lpstr>Courier New</vt:lpstr>
      <vt:lpstr>Arial</vt:lpstr>
      <vt:lpstr>Times New Roman</vt:lpstr>
      <vt:lpstr>Times New Roman CE</vt:lpstr>
      <vt:lpstr>Myriad Pro</vt:lpstr>
      <vt:lpstr>Calibri</vt:lpstr>
      <vt:lpstr>Vlnky</vt:lpstr>
      <vt:lpstr>Odbory v právním řádu ČR</vt:lpstr>
      <vt:lpstr>Ústava České republiky</vt:lpstr>
      <vt:lpstr>Všeobecná deklarace lidských práv schválená Valným shromážděním OSN dne 10. prosince 1948 </vt:lpstr>
      <vt:lpstr>Článek 22 Mezinárodního paktu o občanských a politických právech OSN vyhlášen ve Sbírce zákonů pod č. 120/1976 Sb.</vt:lpstr>
      <vt:lpstr>Článek 8 Mezinárodního paktu o hospodářských, sociálních a kulturních právech OSN vyhlášen ve Sbírce zákonů pod č. 120/1976 Sb. </vt:lpstr>
      <vt:lpstr>(Evropská) Úmluva o ochraně lidských práv             a základních svobod (č. 209/1992 Sb.)  </vt:lpstr>
      <vt:lpstr>Evropská sociální charta (č. 14/2000 Sb. m. s.) a revidovaná Evropská sociální charta  </vt:lpstr>
      <vt:lpstr>Evropská sociální charta (č. 14/2000 Sb. m. s.) a revidovaná Evropská sociální charta  </vt:lpstr>
      <vt:lpstr>Evropská sociální charta (č. 14/2000 Sb. m. s.) a revidovaná Evropská sociální charta  </vt:lpstr>
      <vt:lpstr>Smlouva o fungování Evropské unie  (2012/C 326/02)</vt:lpstr>
      <vt:lpstr>Smlouva o fungování Evropské unie  (2012/C 326/02)</vt:lpstr>
      <vt:lpstr>Smlouva o fungování Evropské unie  (2012/C 326/02)</vt:lpstr>
      <vt:lpstr>Smlouva o fungování Evropské unie  (2012/C 326/02)</vt:lpstr>
      <vt:lpstr>Smlouva o fungování Evropské unie  (2012/C 326/02)</vt:lpstr>
      <vt:lpstr>Smlouva o fungování Evropské unie  (2012/C 326/02)</vt:lpstr>
      <vt:lpstr>Charta základních sociálních práv pracujících Společenství (1989) </vt:lpstr>
      <vt:lpstr>Listina základních práv Evropské unie  (2012/C 326/02)</vt:lpstr>
      <vt:lpstr>Výbor pro svobodu sdružování Správní rady Mezinárodní organizace práce</vt:lpstr>
      <vt:lpstr>Prezentace aplikace PowerPoint</vt:lpstr>
      <vt:lpstr>Prezentace aplikace PowerPoint</vt:lpstr>
      <vt:lpstr>Úmluvy MOP ratifikované Českou republikou svoboda sdružování a kolektivní vyjednávání</vt:lpstr>
      <vt:lpstr>Úmluva o svobodě sdružování a ochraně práva odborově se organizovat, č. 87 (1948)</vt:lpstr>
      <vt:lpstr>Úmluva o svobodě sdružování a ochraně práva odborově se organizovat, č. 87 (1948)</vt:lpstr>
      <vt:lpstr>Úmluva o svobodě sdružování a ochraně práva odborově se organizovat, č. 87 (1948)</vt:lpstr>
      <vt:lpstr>Úmluva o provádění zásad práva organizovat se a kolektivně vyjednávat, č. 98 (1949)</vt:lpstr>
      <vt:lpstr>Úmluva o ochraně zástupců pracovníků v podniku a úlevách, které jim mají být poskytnuty, č. 135 (1971)</vt:lpstr>
      <vt:lpstr>Článek 20 Listiny základních práv a svobod</vt:lpstr>
      <vt:lpstr>Článek 27 Listiny základních práv a svobod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ČMKOS</dc:title>
  <dc:creator>ČMKOS</dc:creator>
  <cp:lastModifiedBy>Vít Samek</cp:lastModifiedBy>
  <cp:revision>103</cp:revision>
  <dcterms:created xsi:type="dcterms:W3CDTF">2018-06-25T08:24:59Z</dcterms:created>
  <dcterms:modified xsi:type="dcterms:W3CDTF">2020-02-25T19:43:25Z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0x01010046557C911EE05E4BA9F79AB7BE8F2162</vt:lpwstr>
  </property>
</Properties>
</file>